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5.jpg" ContentType="image/jpg"/>
  <Override PartName="/ppt/media/image6.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3"/>
  </p:notesMasterIdLst>
  <p:sldIdLst>
    <p:sldId id="257" r:id="rId3"/>
    <p:sldId id="331" r:id="rId4"/>
    <p:sldId id="273" r:id="rId5"/>
    <p:sldId id="430" r:id="rId6"/>
    <p:sldId id="431" r:id="rId7"/>
    <p:sldId id="428" r:id="rId8"/>
    <p:sldId id="260" r:id="rId9"/>
    <p:sldId id="263" r:id="rId10"/>
    <p:sldId id="261" r:id="rId11"/>
    <p:sldId id="429" r:id="rId12"/>
    <p:sldId id="436" r:id="rId13"/>
    <p:sldId id="441" r:id="rId14"/>
    <p:sldId id="322" r:id="rId15"/>
    <p:sldId id="438" r:id="rId16"/>
    <p:sldId id="439" r:id="rId17"/>
    <p:sldId id="342" r:id="rId18"/>
    <p:sldId id="435" r:id="rId19"/>
    <p:sldId id="433" r:id="rId20"/>
    <p:sldId id="440" r:id="rId21"/>
    <p:sldId id="32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457" autoAdjust="0"/>
  </p:normalViewPr>
  <p:slideViewPr>
    <p:cSldViewPr snapToGrid="0">
      <p:cViewPr>
        <p:scale>
          <a:sx n="93" d="100"/>
          <a:sy n="93" d="100"/>
        </p:scale>
        <p:origin x="302" y="-23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383286-9A70-417B-8655-4B9C677B06DF}"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EAE0B2F4-E3DA-4EE8-B8E6-B3EAFCFAB808}">
      <dgm:prSet custT="1"/>
      <dgm:spPr>
        <a:solidFill>
          <a:schemeClr val="accent1">
            <a:lumMod val="20000"/>
            <a:lumOff val="80000"/>
          </a:schemeClr>
        </a:solidFill>
      </dgm:spPr>
      <dgm:t>
        <a:bodyPr/>
        <a:lstStyle/>
        <a:p>
          <a:endParaRPr lang="en-US" sz="1800" b="1" dirty="0">
            <a:latin typeface="Montserrat" panose="00000500000000000000" pitchFamily="2" charset="0"/>
            <a:cs typeface="Arial" panose="020B0604020202020204" pitchFamily="34" charset="0"/>
          </a:endParaRPr>
        </a:p>
        <a:p>
          <a:r>
            <a:rPr lang="en-US" sz="1400" b="1" dirty="0">
              <a:latin typeface="Montserrat" panose="00000500000000000000" pitchFamily="2" charset="0"/>
              <a:cs typeface="Arial" panose="020B0604020202020204" pitchFamily="34" charset="0"/>
            </a:rPr>
            <a:t>Unique Entity Identifier (UEI) </a:t>
          </a:r>
        </a:p>
        <a:p>
          <a:r>
            <a:rPr lang="en-US" sz="1400" b="0" i="1" u="sng" dirty="0">
              <a:latin typeface="Montserrat" panose="00000500000000000000" pitchFamily="2" charset="0"/>
              <a:cs typeface="Arial" panose="020B0604020202020204" pitchFamily="34" charset="0"/>
            </a:rPr>
            <a:t>Assigned</a:t>
          </a:r>
          <a:r>
            <a:rPr lang="en-US" sz="1400" b="0" i="1" dirty="0">
              <a:latin typeface="Montserrat" panose="00000500000000000000" pitchFamily="2" charset="0"/>
              <a:cs typeface="Arial" panose="020B0604020202020204" pitchFamily="34" charset="0"/>
            </a:rPr>
            <a:t> </a:t>
          </a:r>
          <a:r>
            <a:rPr lang="en-US" sz="1400" b="0" i="1" u="sng" dirty="0">
              <a:latin typeface="Montserrat" panose="00000500000000000000" pitchFamily="2" charset="0"/>
              <a:cs typeface="Arial" panose="020B0604020202020204" pitchFamily="34" charset="0"/>
            </a:rPr>
            <a:t>through SAM.GOV registration</a:t>
          </a:r>
        </a:p>
        <a:p>
          <a:r>
            <a:rPr lang="en-US" sz="1400" b="0" dirty="0">
              <a:solidFill>
                <a:schemeClr val="tx1"/>
              </a:solidFill>
              <a:latin typeface="Montserrat" panose="00000500000000000000" pitchFamily="2" charset="0"/>
              <a:cs typeface="Arial" panose="020B0604020202020204" pitchFamily="34" charset="0"/>
            </a:rPr>
            <a:t>www.gsa.gov/entityid</a:t>
          </a:r>
          <a:endParaRPr lang="en-US" sz="1400" b="0" dirty="0">
            <a:latin typeface="Montserrat" panose="00000500000000000000" pitchFamily="2" charset="0"/>
            <a:cs typeface="Arial" panose="020B0604020202020204" pitchFamily="34" charset="0"/>
          </a:endParaRPr>
        </a:p>
        <a:p>
          <a:r>
            <a:rPr lang="en-US" sz="1800" b="0" dirty="0">
              <a:latin typeface="Montserrat" panose="00000500000000000000" pitchFamily="2" charset="0"/>
              <a:cs typeface="Arial" panose="020B0604020202020204" pitchFamily="34" charset="0"/>
            </a:rPr>
            <a:t>  </a:t>
          </a:r>
        </a:p>
      </dgm:t>
    </dgm:pt>
    <dgm:pt modelId="{E67555AF-91BE-4086-AA8B-18C6A53272D2}" type="parTrans" cxnId="{6CDE7704-11F9-479F-8711-0BEB7FC2DE59}">
      <dgm:prSet/>
      <dgm:spPr/>
      <dgm:t>
        <a:bodyPr/>
        <a:lstStyle/>
        <a:p>
          <a:endParaRPr lang="en-US"/>
        </a:p>
      </dgm:t>
    </dgm:pt>
    <dgm:pt modelId="{AC62B0D6-D40B-4B1B-B68A-E6973EE17919}" type="sibTrans" cxnId="{6CDE7704-11F9-479F-8711-0BEB7FC2DE59}">
      <dgm:prSet/>
      <dgm:spPr/>
      <dgm:t>
        <a:bodyPr/>
        <a:lstStyle/>
        <a:p>
          <a:endParaRPr lang="en-US"/>
        </a:p>
      </dgm:t>
    </dgm:pt>
    <dgm:pt modelId="{5FBC032A-BC46-4C1F-AFBB-BA3ECA54493C}">
      <dgm:prSet custT="1"/>
      <dgm:spPr>
        <a:solidFill>
          <a:schemeClr val="accent4">
            <a:lumMod val="20000"/>
            <a:lumOff val="80000"/>
          </a:schemeClr>
        </a:solidFill>
        <a:ln>
          <a:noFill/>
        </a:ln>
      </dgm:spPr>
      <dgm:t>
        <a:bodyPr/>
        <a:lstStyle/>
        <a:p>
          <a:r>
            <a:rPr lang="en-US" sz="1400" b="1" dirty="0">
              <a:ln>
                <a:noFill/>
              </a:ln>
              <a:solidFill>
                <a:schemeClr val="tx1"/>
              </a:solidFill>
              <a:latin typeface="Montserrat" panose="00000500000000000000" pitchFamily="2" charset="0"/>
              <a:cs typeface="Arial" panose="020B0604020202020204" pitchFamily="34" charset="0"/>
            </a:rPr>
            <a:t>System for Award Management (SAM)</a:t>
          </a:r>
        </a:p>
        <a:p>
          <a:r>
            <a:rPr lang="en-US" sz="1400" b="0" i="1" u="sng" dirty="0">
              <a:ln>
                <a:noFill/>
              </a:ln>
              <a:solidFill>
                <a:schemeClr val="tx1"/>
              </a:solidFill>
              <a:latin typeface="Montserrat" panose="00000500000000000000" pitchFamily="2" charset="0"/>
              <a:cs typeface="Arial" panose="020B0604020202020204" pitchFamily="34" charset="0"/>
            </a:rPr>
            <a:t>Register Here</a:t>
          </a:r>
        </a:p>
        <a:p>
          <a:r>
            <a:rPr lang="en-US" sz="1400" b="0" dirty="0">
              <a:ln>
                <a:noFill/>
              </a:ln>
              <a:solidFill>
                <a:schemeClr val="tx1"/>
              </a:solidFill>
              <a:latin typeface="Montserrat" panose="00000500000000000000" pitchFamily="2" charset="0"/>
              <a:cs typeface="Arial" panose="020B0604020202020204" pitchFamily="34" charset="0"/>
            </a:rPr>
            <a:t>www.sam.gov </a:t>
          </a:r>
        </a:p>
      </dgm:t>
    </dgm:pt>
    <dgm:pt modelId="{4D9F2BEB-1E6F-4D68-A901-33789437E9BD}" type="parTrans" cxnId="{2B21D485-52FF-44A0-98E6-487A4073AA78}">
      <dgm:prSet/>
      <dgm:spPr/>
      <dgm:t>
        <a:bodyPr/>
        <a:lstStyle/>
        <a:p>
          <a:endParaRPr lang="en-US"/>
        </a:p>
      </dgm:t>
    </dgm:pt>
    <dgm:pt modelId="{EDC8D335-E1E3-4308-940D-60C643DE9252}" type="sibTrans" cxnId="{2B21D485-52FF-44A0-98E6-487A4073AA78}">
      <dgm:prSet/>
      <dgm:spPr/>
      <dgm:t>
        <a:bodyPr/>
        <a:lstStyle/>
        <a:p>
          <a:endParaRPr lang="en-US"/>
        </a:p>
      </dgm:t>
    </dgm:pt>
    <dgm:pt modelId="{109D1E1B-EFE8-45B3-9683-37BA45D5663A}">
      <dgm:prSet custT="1"/>
      <dgm:spPr>
        <a:solidFill>
          <a:schemeClr val="tx2">
            <a:lumMod val="90000"/>
          </a:schemeClr>
        </a:solidFill>
      </dgm:spPr>
      <dgm:t>
        <a:bodyPr/>
        <a:lstStyle/>
        <a:p>
          <a:r>
            <a:rPr lang="en-US" sz="1400" b="1" dirty="0">
              <a:solidFill>
                <a:schemeClr val="tx1"/>
              </a:solidFill>
              <a:latin typeface="Montserrat" panose="00000500000000000000" pitchFamily="2" charset="0"/>
              <a:cs typeface="Arial" panose="020B0604020202020204" pitchFamily="34" charset="0"/>
            </a:rPr>
            <a:t>Size Standards</a:t>
          </a:r>
        </a:p>
        <a:p>
          <a:r>
            <a:rPr lang="en-US" sz="1400" b="0" i="1" u="sng" dirty="0">
              <a:solidFill>
                <a:schemeClr val="tx1"/>
              </a:solidFill>
              <a:latin typeface="Montserrat" panose="00000500000000000000" pitchFamily="2" charset="0"/>
              <a:cs typeface="Arial" panose="020B0604020202020204" pitchFamily="34" charset="0"/>
            </a:rPr>
            <a:t>Determine your size of business</a:t>
          </a:r>
        </a:p>
        <a:p>
          <a:r>
            <a:rPr lang="en-US" sz="1400" b="0" u="none" dirty="0">
              <a:solidFill>
                <a:schemeClr val="tx1"/>
              </a:solidFill>
              <a:latin typeface="Montserrat" panose="00000500000000000000" pitchFamily="2" charset="0"/>
              <a:cs typeface="Arial" panose="020B0604020202020204" pitchFamily="34" charset="0"/>
            </a:rPr>
            <a:t>www.sba.gov/federal-contracting/contracting-guide/size-standards</a:t>
          </a:r>
        </a:p>
      </dgm:t>
    </dgm:pt>
    <dgm:pt modelId="{F8C7D60F-C124-4619-A566-C964944A4638}" type="parTrans" cxnId="{6C0707E0-D247-434F-92AD-92AC508B8B7C}">
      <dgm:prSet/>
      <dgm:spPr/>
      <dgm:t>
        <a:bodyPr/>
        <a:lstStyle/>
        <a:p>
          <a:endParaRPr lang="en-US"/>
        </a:p>
      </dgm:t>
    </dgm:pt>
    <dgm:pt modelId="{E4709449-DAFB-4160-850E-3C15F2D0F303}" type="sibTrans" cxnId="{6C0707E0-D247-434F-92AD-92AC508B8B7C}">
      <dgm:prSet/>
      <dgm:spPr/>
      <dgm:t>
        <a:bodyPr/>
        <a:lstStyle/>
        <a:p>
          <a:endParaRPr lang="en-US"/>
        </a:p>
      </dgm:t>
    </dgm:pt>
    <dgm:pt modelId="{2D057180-90A3-40B5-B267-B6F626DEAFDC}">
      <dgm:prSet custT="1"/>
      <dgm:spPr>
        <a:solidFill>
          <a:schemeClr val="bg2">
            <a:lumMod val="20000"/>
            <a:lumOff val="80000"/>
          </a:schemeClr>
        </a:solidFill>
      </dgm:spPr>
      <dgm:t>
        <a:bodyPr/>
        <a:lstStyle/>
        <a:p>
          <a:r>
            <a:rPr kumimoji="0" lang="en-US" sz="1400" b="1" i="0" u="none" strike="noStrike" cap="none" spc="0" normalizeH="0" baseline="0" noProof="0" dirty="0">
              <a:ln>
                <a:noFill/>
              </a:ln>
              <a:effectLst/>
              <a:uLnTx/>
              <a:uFillTx/>
              <a:latin typeface="Montserrat" panose="00000500000000000000" pitchFamily="2" charset="0"/>
              <a:ea typeface="Arial"/>
              <a:cs typeface="Arial"/>
              <a:sym typeface="Arial"/>
            </a:rPr>
            <a:t>North American Industry Classification System (NAICS)  Industry Codes</a:t>
          </a:r>
        </a:p>
        <a:p>
          <a:r>
            <a:rPr kumimoji="0" lang="en-US" sz="1400" b="0" i="1" u="sng" strike="noStrike" cap="none" spc="0" normalizeH="0" baseline="0" noProof="0" dirty="0">
              <a:ln>
                <a:noFill/>
              </a:ln>
              <a:effectLst/>
              <a:uLnTx/>
              <a:uFillTx/>
              <a:latin typeface="Montserrat" panose="00000500000000000000" pitchFamily="2" charset="0"/>
              <a:ea typeface="Arial"/>
              <a:cs typeface="Arial"/>
              <a:sym typeface="Arial"/>
            </a:rPr>
            <a:t>Identify your NAICS</a:t>
          </a:r>
        </a:p>
        <a:p>
          <a:r>
            <a:rPr kumimoji="0" lang="en-US" sz="1400" b="0" i="0" u="none" strike="noStrike" cap="none" spc="0" normalizeH="0" baseline="0" noProof="0" dirty="0">
              <a:ln>
                <a:noFill/>
              </a:ln>
              <a:effectLst/>
              <a:uLnTx/>
              <a:uFillTx/>
              <a:latin typeface="Montserrat" panose="00000500000000000000" pitchFamily="2" charset="0"/>
              <a:ea typeface="Arial"/>
              <a:cs typeface="Arial"/>
              <a:sym typeface="Arial"/>
            </a:rPr>
            <a:t> www.census.gov/naics</a:t>
          </a:r>
        </a:p>
      </dgm:t>
    </dgm:pt>
    <dgm:pt modelId="{FF1943EB-061D-4410-A5DE-33AFF1A3B78A}" type="parTrans" cxnId="{19E1B193-F202-4885-B4D9-10D1144AE518}">
      <dgm:prSet/>
      <dgm:spPr/>
      <dgm:t>
        <a:bodyPr/>
        <a:lstStyle/>
        <a:p>
          <a:endParaRPr lang="en-US"/>
        </a:p>
      </dgm:t>
    </dgm:pt>
    <dgm:pt modelId="{34A1CE9F-7CA9-4C53-81AC-6F7F7B3AFEA4}" type="sibTrans" cxnId="{19E1B193-F202-4885-B4D9-10D1144AE518}">
      <dgm:prSet/>
      <dgm:spPr/>
      <dgm:t>
        <a:bodyPr/>
        <a:lstStyle/>
        <a:p>
          <a:endParaRPr lang="en-US"/>
        </a:p>
      </dgm:t>
    </dgm:pt>
    <dgm:pt modelId="{15610DBC-67E1-4155-A33E-97D0CC074398}">
      <dgm:prSet custT="1"/>
      <dgm:spPr>
        <a:solidFill>
          <a:schemeClr val="tx2"/>
        </a:solidFill>
      </dgm:spPr>
      <dgm:t>
        <a:bodyPr/>
        <a:lstStyle/>
        <a:p>
          <a:pPr algn="ctr">
            <a:buNone/>
          </a:pPr>
          <a:r>
            <a:rPr kumimoji="0" lang="en-US" sz="1400" b="1" i="0" u="none" strike="noStrike" cap="none" spc="0" normalizeH="0" baseline="0" noProof="0" dirty="0">
              <a:ln>
                <a:noFill/>
              </a:ln>
              <a:effectLst/>
              <a:uLnTx/>
              <a:uFillTx/>
              <a:latin typeface="Montserrat" panose="00000500000000000000" pitchFamily="2" charset="0"/>
              <a:ea typeface="Arial"/>
              <a:cs typeface="Arial"/>
              <a:sym typeface="Arial"/>
            </a:rPr>
            <a:t>Small Business Administration (SBA) </a:t>
          </a:r>
        </a:p>
        <a:p>
          <a:pPr algn="ctr">
            <a:buNone/>
          </a:pPr>
          <a:r>
            <a:rPr kumimoji="0" lang="en-US" sz="1400" b="1" i="0" u="none" strike="noStrike" cap="none" spc="0" normalizeH="0" baseline="0" noProof="0" dirty="0">
              <a:ln>
                <a:noFill/>
              </a:ln>
              <a:effectLst/>
              <a:uLnTx/>
              <a:uFillTx/>
              <a:latin typeface="Montserrat" panose="00000500000000000000" pitchFamily="2" charset="0"/>
              <a:ea typeface="Arial"/>
              <a:cs typeface="Arial"/>
              <a:sym typeface="Arial"/>
            </a:rPr>
            <a:t>Business Categories     </a:t>
          </a:r>
          <a:endParaRPr kumimoji="0" lang="en-US" sz="1400" b="1" i="0" u="none" strike="noStrike" cap="none" spc="0" normalizeH="0" baseline="0" noProof="0" dirty="0">
            <a:ln>
              <a:noFill/>
            </a:ln>
            <a:effectLst/>
            <a:uLnTx/>
            <a:uFillTx/>
            <a:latin typeface="Montserrat" panose="00000500000000000000" pitchFamily="2" charset="0"/>
            <a:cs typeface="Arial"/>
            <a:sym typeface="Arial"/>
          </a:endParaRPr>
        </a:p>
      </dgm:t>
    </dgm:pt>
    <dgm:pt modelId="{C807ED4E-2322-4B3D-AD85-D5056EFFFBA7}" type="parTrans" cxnId="{19875090-6F8B-4107-97E2-6519CB586362}">
      <dgm:prSet/>
      <dgm:spPr/>
      <dgm:t>
        <a:bodyPr/>
        <a:lstStyle/>
        <a:p>
          <a:endParaRPr lang="en-US"/>
        </a:p>
      </dgm:t>
    </dgm:pt>
    <dgm:pt modelId="{18A7E390-B49B-43C9-AA1E-B828A5C0421D}" type="sibTrans" cxnId="{19875090-6F8B-4107-97E2-6519CB586362}">
      <dgm:prSet/>
      <dgm:spPr/>
      <dgm:t>
        <a:bodyPr/>
        <a:lstStyle/>
        <a:p>
          <a:endParaRPr lang="en-US"/>
        </a:p>
      </dgm:t>
    </dgm:pt>
    <dgm:pt modelId="{0D28F71A-55EE-4E09-AF74-814C4F59C1BB}">
      <dgm:prSet custT="1"/>
      <dgm:spPr>
        <a:solidFill>
          <a:schemeClr val="tx2"/>
        </a:solidFill>
      </dgm:spPr>
      <dgm:t>
        <a:bodyPr/>
        <a:lstStyle/>
        <a:p>
          <a:pPr algn="ctr"/>
          <a:r>
            <a:rPr kumimoji="0" lang="en-US" sz="1200" b="0" i="0" u="none" strike="noStrike" cap="none" spc="0" normalizeH="0" baseline="0" noProof="0" dirty="0">
              <a:ln>
                <a:noFill/>
              </a:ln>
              <a:effectLst/>
              <a:uLnTx/>
              <a:uFillTx/>
              <a:latin typeface="Montserrat" panose="00000500000000000000" pitchFamily="2" charset="0"/>
              <a:ea typeface="Arial"/>
              <a:cs typeface="Arial"/>
              <a:sym typeface="Arial"/>
            </a:rPr>
            <a:t>Small Disadvantaged Business (SDB)</a:t>
          </a:r>
          <a:endParaRPr kumimoji="0" lang="en-US" sz="1200" b="0" i="0" u="none" strike="noStrike" cap="none" spc="0" normalizeH="0" baseline="0" noProof="0" dirty="0">
            <a:ln>
              <a:noFill/>
            </a:ln>
            <a:effectLst/>
            <a:uLnTx/>
            <a:uFillTx/>
            <a:latin typeface="Montserrat" panose="00000500000000000000" pitchFamily="2" charset="0"/>
            <a:cs typeface="Arial"/>
            <a:sym typeface="Arial"/>
          </a:endParaRPr>
        </a:p>
      </dgm:t>
    </dgm:pt>
    <dgm:pt modelId="{26EA438F-84A6-42E5-A816-69867DE9B3D1}" type="parTrans" cxnId="{5834EC47-26FA-4C6F-B833-DDE97E5D5176}">
      <dgm:prSet/>
      <dgm:spPr/>
      <dgm:t>
        <a:bodyPr/>
        <a:lstStyle/>
        <a:p>
          <a:endParaRPr lang="en-US"/>
        </a:p>
      </dgm:t>
    </dgm:pt>
    <dgm:pt modelId="{8FD2F247-9292-4854-B207-2D4E7EC2FC46}" type="sibTrans" cxnId="{5834EC47-26FA-4C6F-B833-DDE97E5D5176}">
      <dgm:prSet/>
      <dgm:spPr/>
      <dgm:t>
        <a:bodyPr/>
        <a:lstStyle/>
        <a:p>
          <a:endParaRPr lang="en-US"/>
        </a:p>
      </dgm:t>
    </dgm:pt>
    <dgm:pt modelId="{094312DA-694C-4533-A61B-4E01CCFB6B4C}">
      <dgm:prSet custT="1"/>
      <dgm:spPr>
        <a:solidFill>
          <a:schemeClr val="tx2"/>
        </a:solidFill>
      </dgm:spPr>
      <dgm:t>
        <a:bodyPr/>
        <a:lstStyle/>
        <a:p>
          <a:pPr algn="ctr"/>
          <a:r>
            <a:rPr kumimoji="0" lang="en-US" sz="1200" b="0" i="0" u="none" strike="noStrike" cap="none" spc="0" normalizeH="0" baseline="0" noProof="0" dirty="0">
              <a:ln>
                <a:noFill/>
              </a:ln>
              <a:effectLst/>
              <a:uLnTx/>
              <a:uFillTx/>
              <a:latin typeface="Montserrat" panose="00000500000000000000" pitchFamily="2" charset="0"/>
              <a:ea typeface="Arial"/>
              <a:cs typeface="Arial"/>
              <a:sym typeface="Arial"/>
            </a:rPr>
            <a:t>8(a)</a:t>
          </a:r>
          <a:endParaRPr kumimoji="0" lang="en-US" sz="1200" b="0" i="0" u="none" strike="noStrike" cap="none" spc="0" normalizeH="0" baseline="0" noProof="0" dirty="0">
            <a:ln>
              <a:noFill/>
            </a:ln>
            <a:effectLst/>
            <a:uLnTx/>
            <a:uFillTx/>
            <a:latin typeface="Montserrat" panose="00000500000000000000" pitchFamily="2" charset="0"/>
            <a:cs typeface="Arial"/>
            <a:sym typeface="Arial"/>
          </a:endParaRPr>
        </a:p>
      </dgm:t>
    </dgm:pt>
    <dgm:pt modelId="{6D478965-BB50-483C-A8B2-533C3595A99C}" type="parTrans" cxnId="{73CD1FB3-DFE1-457B-97AB-0A2BEAFBE6D2}">
      <dgm:prSet/>
      <dgm:spPr/>
      <dgm:t>
        <a:bodyPr/>
        <a:lstStyle/>
        <a:p>
          <a:endParaRPr lang="en-US"/>
        </a:p>
      </dgm:t>
    </dgm:pt>
    <dgm:pt modelId="{1775EC17-6454-4D56-BCE7-085CE295371B}" type="sibTrans" cxnId="{73CD1FB3-DFE1-457B-97AB-0A2BEAFBE6D2}">
      <dgm:prSet/>
      <dgm:spPr/>
      <dgm:t>
        <a:bodyPr/>
        <a:lstStyle/>
        <a:p>
          <a:endParaRPr lang="en-US"/>
        </a:p>
      </dgm:t>
    </dgm:pt>
    <dgm:pt modelId="{F7C6C387-FE0B-4BD3-A29D-5533DDBB2F43}">
      <dgm:prSet custT="1"/>
      <dgm:spPr>
        <a:solidFill>
          <a:schemeClr val="tx2"/>
        </a:solidFill>
      </dgm:spPr>
      <dgm:t>
        <a:bodyPr/>
        <a:lstStyle/>
        <a:p>
          <a:pPr algn="ctr"/>
          <a:r>
            <a:rPr kumimoji="0" lang="en-US" sz="1200" b="0" i="0" u="none" strike="noStrike" cap="none" spc="0" normalizeH="0" baseline="0" noProof="0" dirty="0">
              <a:ln>
                <a:noFill/>
              </a:ln>
              <a:effectLst/>
              <a:uLnTx/>
              <a:uFillTx/>
              <a:latin typeface="Montserrat" panose="00000500000000000000" pitchFamily="2" charset="0"/>
              <a:ea typeface="Arial"/>
              <a:cs typeface="Arial"/>
              <a:sym typeface="Arial"/>
            </a:rPr>
            <a:t>Women-owned Small Business</a:t>
          </a:r>
          <a:endParaRPr kumimoji="0" lang="en-US" sz="1200" b="0" i="0" u="none" strike="noStrike" cap="none" spc="0" normalizeH="0" baseline="0" noProof="0" dirty="0">
            <a:ln>
              <a:noFill/>
            </a:ln>
            <a:effectLst/>
            <a:uLnTx/>
            <a:uFillTx/>
            <a:latin typeface="Montserrat" panose="00000500000000000000" pitchFamily="2" charset="0"/>
            <a:cs typeface="Arial"/>
            <a:sym typeface="Arial"/>
          </a:endParaRPr>
        </a:p>
      </dgm:t>
    </dgm:pt>
    <dgm:pt modelId="{C716267A-6404-4B02-AEF7-76B9EE62C0E1}" type="parTrans" cxnId="{2EF9DC35-138A-4B2A-8C14-B01198A773DC}">
      <dgm:prSet/>
      <dgm:spPr/>
      <dgm:t>
        <a:bodyPr/>
        <a:lstStyle/>
        <a:p>
          <a:endParaRPr lang="en-US"/>
        </a:p>
      </dgm:t>
    </dgm:pt>
    <dgm:pt modelId="{14B0C085-7839-4DD5-B2F7-515FFF0A23AE}" type="sibTrans" cxnId="{2EF9DC35-138A-4B2A-8C14-B01198A773DC}">
      <dgm:prSet/>
      <dgm:spPr/>
      <dgm:t>
        <a:bodyPr/>
        <a:lstStyle/>
        <a:p>
          <a:endParaRPr lang="en-US"/>
        </a:p>
      </dgm:t>
    </dgm:pt>
    <dgm:pt modelId="{11BE39A5-9F52-4125-B3BE-412F436EC5F3}">
      <dgm:prSet custT="1"/>
      <dgm:spPr>
        <a:solidFill>
          <a:schemeClr val="tx2"/>
        </a:solidFill>
      </dgm:spPr>
      <dgm:t>
        <a:bodyPr/>
        <a:lstStyle/>
        <a:p>
          <a:pPr algn="ctr"/>
          <a:r>
            <a:rPr kumimoji="0" lang="en-US" sz="1200" b="0" i="0" u="none" strike="noStrike" cap="none" spc="0" normalizeH="0" baseline="0" noProof="0" dirty="0">
              <a:ln>
                <a:noFill/>
              </a:ln>
              <a:effectLst/>
              <a:uLnTx/>
              <a:uFillTx/>
              <a:latin typeface="Montserrat" panose="00000500000000000000" pitchFamily="2" charset="0"/>
              <a:ea typeface="Arial"/>
              <a:cs typeface="Arial"/>
              <a:sym typeface="Arial"/>
            </a:rPr>
            <a:t>Historically Underutilized Business Zone (HUBZone)</a:t>
          </a:r>
          <a:endParaRPr kumimoji="0" lang="en-US" sz="1200" b="0" i="0" u="none" strike="noStrike" cap="none" spc="0" normalizeH="0" baseline="0" noProof="0" dirty="0">
            <a:ln>
              <a:noFill/>
            </a:ln>
            <a:effectLst/>
            <a:uLnTx/>
            <a:uFillTx/>
            <a:latin typeface="Montserrat" panose="00000500000000000000" pitchFamily="2" charset="0"/>
            <a:cs typeface="Arial"/>
            <a:sym typeface="Arial"/>
          </a:endParaRPr>
        </a:p>
      </dgm:t>
    </dgm:pt>
    <dgm:pt modelId="{6D9D8CCF-4ECC-400B-9251-5C264021BE7F}" type="parTrans" cxnId="{5526A178-F289-47D1-AE34-FF57B6944CDB}">
      <dgm:prSet/>
      <dgm:spPr/>
      <dgm:t>
        <a:bodyPr/>
        <a:lstStyle/>
        <a:p>
          <a:endParaRPr lang="en-US"/>
        </a:p>
      </dgm:t>
    </dgm:pt>
    <dgm:pt modelId="{0A104304-8BDC-435B-AB4B-5303E3B6F077}" type="sibTrans" cxnId="{5526A178-F289-47D1-AE34-FF57B6944CDB}">
      <dgm:prSet/>
      <dgm:spPr/>
      <dgm:t>
        <a:bodyPr/>
        <a:lstStyle/>
        <a:p>
          <a:endParaRPr lang="en-US"/>
        </a:p>
      </dgm:t>
    </dgm:pt>
    <dgm:pt modelId="{D6BA5D69-2064-493C-8E08-D51441F2760B}">
      <dgm:prSet custT="1"/>
      <dgm:spPr>
        <a:solidFill>
          <a:schemeClr val="tx2"/>
        </a:solidFill>
      </dgm:spPr>
      <dgm:t>
        <a:bodyPr/>
        <a:lstStyle/>
        <a:p>
          <a:pPr algn="ctr"/>
          <a:r>
            <a:rPr kumimoji="0" lang="en-US" sz="1200" b="0" i="0" u="none" strike="noStrike" cap="none" spc="0" normalizeH="0" baseline="0" noProof="0" dirty="0">
              <a:ln>
                <a:noFill/>
              </a:ln>
              <a:effectLst/>
              <a:uLnTx/>
              <a:uFillTx/>
              <a:latin typeface="Montserrat" panose="00000500000000000000" pitchFamily="2" charset="0"/>
              <a:ea typeface="Arial"/>
              <a:cs typeface="Arial"/>
              <a:sym typeface="Arial"/>
            </a:rPr>
            <a:t>Veteran-owned Small Business </a:t>
          </a:r>
          <a:endParaRPr kumimoji="0" lang="en-US" sz="1200" b="0" i="0" u="none" strike="noStrike" cap="none" spc="0" normalizeH="0" baseline="0" noProof="0" dirty="0">
            <a:ln>
              <a:noFill/>
            </a:ln>
            <a:effectLst/>
            <a:uLnTx/>
            <a:uFillTx/>
            <a:latin typeface="Montserrat" panose="00000500000000000000" pitchFamily="2" charset="0"/>
            <a:cs typeface="Arial"/>
            <a:sym typeface="Arial"/>
          </a:endParaRPr>
        </a:p>
      </dgm:t>
    </dgm:pt>
    <dgm:pt modelId="{22D8D4AF-37F5-49C8-87B7-45CB65CDFF7A}" type="parTrans" cxnId="{217E1162-D3D1-47FB-B6BE-F50285C82F00}">
      <dgm:prSet/>
      <dgm:spPr/>
      <dgm:t>
        <a:bodyPr/>
        <a:lstStyle/>
        <a:p>
          <a:endParaRPr lang="en-US"/>
        </a:p>
      </dgm:t>
    </dgm:pt>
    <dgm:pt modelId="{F1E50406-4383-4B17-A224-BEBE047DAED1}" type="sibTrans" cxnId="{217E1162-D3D1-47FB-B6BE-F50285C82F00}">
      <dgm:prSet/>
      <dgm:spPr/>
      <dgm:t>
        <a:bodyPr/>
        <a:lstStyle/>
        <a:p>
          <a:endParaRPr lang="en-US"/>
        </a:p>
      </dgm:t>
    </dgm:pt>
    <dgm:pt modelId="{D71C8E3B-9558-47EB-B309-AFE008EB8180}">
      <dgm:prSet custT="1"/>
      <dgm:spPr>
        <a:solidFill>
          <a:schemeClr val="tx2"/>
        </a:solidFill>
      </dgm:spPr>
      <dgm:t>
        <a:bodyPr/>
        <a:lstStyle/>
        <a:p>
          <a:pPr algn="ctr"/>
          <a:r>
            <a:rPr kumimoji="0" lang="en-US" sz="1200" b="0" i="0" u="none" strike="noStrike" cap="none" spc="0" normalizeH="0" baseline="0" noProof="0" dirty="0">
              <a:ln>
                <a:noFill/>
              </a:ln>
              <a:effectLst/>
              <a:uLnTx/>
              <a:uFillTx/>
              <a:latin typeface="Montserrat" panose="00000500000000000000" pitchFamily="2" charset="0"/>
              <a:ea typeface="Arial"/>
              <a:cs typeface="Arial"/>
              <a:sym typeface="Arial"/>
            </a:rPr>
            <a:t>Service Disabled Veteran-owned Small Business</a:t>
          </a:r>
          <a:endParaRPr kumimoji="0" lang="en-US" sz="1200" b="0" i="0" u="none" strike="noStrike" cap="none" spc="0" normalizeH="0" baseline="0" noProof="0" dirty="0">
            <a:ln>
              <a:noFill/>
            </a:ln>
            <a:effectLst/>
            <a:uLnTx/>
            <a:uFillTx/>
            <a:latin typeface="Montserrat" panose="00000500000000000000" pitchFamily="2" charset="0"/>
            <a:cs typeface="Arial"/>
            <a:sym typeface="Arial"/>
          </a:endParaRPr>
        </a:p>
      </dgm:t>
    </dgm:pt>
    <dgm:pt modelId="{9EA25815-D23E-4C2D-82BE-0175E64D0E87}" type="parTrans" cxnId="{4ED92957-74D4-4D80-9DA2-5FEEC842A61F}">
      <dgm:prSet/>
      <dgm:spPr/>
      <dgm:t>
        <a:bodyPr/>
        <a:lstStyle/>
        <a:p>
          <a:endParaRPr lang="en-US"/>
        </a:p>
      </dgm:t>
    </dgm:pt>
    <dgm:pt modelId="{AD5D8F1F-2C2D-44F4-BEDD-D8EB3424673A}" type="sibTrans" cxnId="{4ED92957-74D4-4D80-9DA2-5FEEC842A61F}">
      <dgm:prSet/>
      <dgm:spPr/>
      <dgm:t>
        <a:bodyPr/>
        <a:lstStyle/>
        <a:p>
          <a:endParaRPr lang="en-US"/>
        </a:p>
      </dgm:t>
    </dgm:pt>
    <dgm:pt modelId="{AA74A8E9-EE08-4955-972C-E94CFA6F926E}">
      <dgm:prSet custT="1"/>
      <dgm:spPr>
        <a:solidFill>
          <a:schemeClr val="tx2"/>
        </a:solidFill>
      </dgm:spPr>
      <dgm:t>
        <a:bodyPr/>
        <a:lstStyle/>
        <a:p>
          <a:pPr algn="ctr">
            <a:buFontTx/>
            <a:buNone/>
          </a:pPr>
          <a:r>
            <a:rPr kumimoji="0" lang="en-US" sz="1200" b="0" i="0" u="none" strike="noStrike" cap="none" spc="0" normalizeH="0" baseline="0" noProof="0" dirty="0">
              <a:ln>
                <a:noFill/>
              </a:ln>
              <a:effectLst/>
              <a:uLnTx/>
              <a:uFillTx/>
              <a:latin typeface="Montserrat" panose="00000500000000000000" pitchFamily="2" charset="0"/>
              <a:ea typeface="Arial"/>
              <a:cs typeface="Arial"/>
              <a:sym typeface="Arial"/>
            </a:rPr>
            <a:t>www.sba.gov/federal-contracting/contracting-assistance-programs</a:t>
          </a:r>
        </a:p>
      </dgm:t>
    </dgm:pt>
    <dgm:pt modelId="{78D3F946-9B83-44FE-9F1D-6BA2AA96B07F}" type="parTrans" cxnId="{C41035DB-A970-4C85-8163-94DDA8CEA084}">
      <dgm:prSet/>
      <dgm:spPr/>
      <dgm:t>
        <a:bodyPr/>
        <a:lstStyle/>
        <a:p>
          <a:endParaRPr lang="en-US"/>
        </a:p>
      </dgm:t>
    </dgm:pt>
    <dgm:pt modelId="{6ADD1CEE-1BF3-4835-ACC4-3C5144CD8D4A}" type="sibTrans" cxnId="{C41035DB-A970-4C85-8163-94DDA8CEA084}">
      <dgm:prSet/>
      <dgm:spPr/>
      <dgm:t>
        <a:bodyPr/>
        <a:lstStyle/>
        <a:p>
          <a:endParaRPr lang="en-US"/>
        </a:p>
      </dgm:t>
    </dgm:pt>
    <dgm:pt modelId="{E10D3270-15BE-40F6-84CB-C470B5482DB1}">
      <dgm:prSet custT="1"/>
      <dgm:spPr>
        <a:solidFill>
          <a:schemeClr val="tx2"/>
        </a:solidFill>
      </dgm:spPr>
      <dgm:t>
        <a:bodyPr/>
        <a:lstStyle/>
        <a:p>
          <a:pPr algn="ctr"/>
          <a:endParaRPr kumimoji="0" lang="en-US" sz="1600" b="0" i="0" u="none" strike="noStrike" cap="none" spc="0" normalizeH="0" baseline="0" noProof="0" dirty="0">
            <a:ln>
              <a:noFill/>
            </a:ln>
            <a:effectLst/>
            <a:uLnTx/>
            <a:uFillTx/>
            <a:latin typeface="Montserrat" panose="00000500000000000000" pitchFamily="2" charset="0"/>
            <a:ea typeface="Arial"/>
            <a:cs typeface="Arial"/>
            <a:sym typeface="Arial"/>
          </a:endParaRPr>
        </a:p>
      </dgm:t>
    </dgm:pt>
    <dgm:pt modelId="{AF3CA7B3-8168-47E9-9755-7AED720103BA}" type="parTrans" cxnId="{F5F9F36B-1166-4D0D-9127-2C572CE242E7}">
      <dgm:prSet/>
      <dgm:spPr/>
      <dgm:t>
        <a:bodyPr/>
        <a:lstStyle/>
        <a:p>
          <a:endParaRPr lang="en-US"/>
        </a:p>
      </dgm:t>
    </dgm:pt>
    <dgm:pt modelId="{88F7A01B-FBA8-4D59-B943-A23FF19B2A94}" type="sibTrans" cxnId="{F5F9F36B-1166-4D0D-9127-2C572CE242E7}">
      <dgm:prSet/>
      <dgm:spPr/>
      <dgm:t>
        <a:bodyPr/>
        <a:lstStyle/>
        <a:p>
          <a:endParaRPr lang="en-US"/>
        </a:p>
      </dgm:t>
    </dgm:pt>
    <dgm:pt modelId="{3C080467-C37C-47EE-B8B8-0C77DD6E5451}">
      <dgm:prSet custT="1"/>
      <dgm:spPr>
        <a:solidFill>
          <a:schemeClr val="tx2"/>
        </a:solidFill>
      </dgm:spPr>
      <dgm:t>
        <a:bodyPr/>
        <a:lstStyle/>
        <a:p>
          <a:pPr algn="ctr"/>
          <a:endParaRPr kumimoji="0" lang="en-US" sz="1200" b="0" i="0" u="none" strike="noStrike" cap="none" spc="0" normalizeH="0" baseline="0" noProof="0" dirty="0">
            <a:ln>
              <a:noFill/>
            </a:ln>
            <a:effectLst/>
            <a:uLnTx/>
            <a:uFillTx/>
            <a:latin typeface="Montserrat" panose="00000500000000000000" pitchFamily="2" charset="0"/>
            <a:cs typeface="Arial"/>
            <a:sym typeface="Arial"/>
          </a:endParaRPr>
        </a:p>
      </dgm:t>
    </dgm:pt>
    <dgm:pt modelId="{DC8692AD-E616-46B7-BF13-AA40F859AE2E}" type="parTrans" cxnId="{A7261A27-9EBA-45AA-9745-C443E0DFBD96}">
      <dgm:prSet/>
      <dgm:spPr/>
      <dgm:t>
        <a:bodyPr/>
        <a:lstStyle/>
        <a:p>
          <a:endParaRPr lang="en-US"/>
        </a:p>
      </dgm:t>
    </dgm:pt>
    <dgm:pt modelId="{D1357271-AF21-4FD2-91CA-554A4AC4AE3A}" type="sibTrans" cxnId="{A7261A27-9EBA-45AA-9745-C443E0DFBD96}">
      <dgm:prSet/>
      <dgm:spPr/>
      <dgm:t>
        <a:bodyPr/>
        <a:lstStyle/>
        <a:p>
          <a:endParaRPr lang="en-US"/>
        </a:p>
      </dgm:t>
    </dgm:pt>
    <dgm:pt modelId="{5FB61930-CD98-4D33-841C-DA955E8CC0B1}" type="pres">
      <dgm:prSet presAssocID="{0C383286-9A70-417B-8655-4B9C677B06DF}" presName="diagram" presStyleCnt="0">
        <dgm:presLayoutVars>
          <dgm:dir/>
          <dgm:resizeHandles val="exact"/>
        </dgm:presLayoutVars>
      </dgm:prSet>
      <dgm:spPr/>
    </dgm:pt>
    <dgm:pt modelId="{72E54B24-209A-4D30-B4B4-5A6D8DFC8D93}" type="pres">
      <dgm:prSet presAssocID="{5FBC032A-BC46-4C1F-AFBB-BA3ECA54493C}" presName="node" presStyleLbl="node1" presStyleIdx="0" presStyleCnt="5" custScaleX="92964" custScaleY="64072" custLinFactNeighborX="-93" custLinFactNeighborY="-28950">
        <dgm:presLayoutVars>
          <dgm:bulletEnabled val="1"/>
        </dgm:presLayoutVars>
      </dgm:prSet>
      <dgm:spPr/>
    </dgm:pt>
    <dgm:pt modelId="{15BEEA8D-C6FB-448F-9D28-7311A0D7302A}" type="pres">
      <dgm:prSet presAssocID="{EDC8D335-E1E3-4308-940D-60C643DE9252}" presName="sibTrans" presStyleCnt="0"/>
      <dgm:spPr/>
    </dgm:pt>
    <dgm:pt modelId="{CCC23E43-33E3-4035-9FD9-BEC674D32BF4}" type="pres">
      <dgm:prSet presAssocID="{EAE0B2F4-E3DA-4EE8-B8E6-B3EAFCFAB808}" presName="node" presStyleLbl="node1" presStyleIdx="1" presStyleCnt="5" custScaleX="91918" custScaleY="64072" custLinFactX="6201" custLinFactNeighborX="100000" custLinFactNeighborY="-28473">
        <dgm:presLayoutVars>
          <dgm:bulletEnabled val="1"/>
        </dgm:presLayoutVars>
      </dgm:prSet>
      <dgm:spPr/>
    </dgm:pt>
    <dgm:pt modelId="{43595A1D-EC50-4A9B-BFDC-1E6278DBA82D}" type="pres">
      <dgm:prSet presAssocID="{AC62B0D6-D40B-4B1B-B68A-E6973EE17919}" presName="sibTrans" presStyleCnt="0"/>
      <dgm:spPr/>
    </dgm:pt>
    <dgm:pt modelId="{FDBE1F91-5DE2-40BE-A1F8-9BF71379C79F}" type="pres">
      <dgm:prSet presAssocID="{109D1E1B-EFE8-45B3-9683-37BA45D5663A}" presName="node" presStyleLbl="node1" presStyleIdx="2" presStyleCnt="5" custScaleX="96108" custScaleY="64072" custLinFactY="52842" custLinFactNeighborX="93" custLinFactNeighborY="100000">
        <dgm:presLayoutVars>
          <dgm:bulletEnabled val="1"/>
        </dgm:presLayoutVars>
      </dgm:prSet>
      <dgm:spPr/>
    </dgm:pt>
    <dgm:pt modelId="{B006CAAC-015B-4E05-BB08-F3C13ADD89B3}" type="pres">
      <dgm:prSet presAssocID="{E4709449-DAFB-4160-850E-3C15F2D0F303}" presName="sibTrans" presStyleCnt="0"/>
      <dgm:spPr/>
    </dgm:pt>
    <dgm:pt modelId="{80D471B7-A450-4B11-B894-B35BB38216B4}" type="pres">
      <dgm:prSet presAssocID="{2D057180-90A3-40B5-B267-B6F626DEAFDC}" presName="node" presStyleLbl="node1" presStyleIdx="3" presStyleCnt="5" custScaleX="97108" custScaleY="64072" custLinFactNeighborX="-24214" custLinFactNeighborY="50078">
        <dgm:presLayoutVars>
          <dgm:bulletEnabled val="1"/>
        </dgm:presLayoutVars>
      </dgm:prSet>
      <dgm:spPr/>
    </dgm:pt>
    <dgm:pt modelId="{7E0B0977-F617-49F0-A4CF-3709B0A3A495}" type="pres">
      <dgm:prSet presAssocID="{34A1CE9F-7CA9-4C53-81AC-6F7F7B3AFEA4}" presName="sibTrans" presStyleCnt="0"/>
      <dgm:spPr/>
    </dgm:pt>
    <dgm:pt modelId="{EB8AA7D6-A1A2-46BA-B6FD-36C83EA8EF70}" type="pres">
      <dgm:prSet presAssocID="{15610DBC-67E1-4155-A33E-97D0CC074398}" presName="node" presStyleLbl="node1" presStyleIdx="4" presStyleCnt="5" custScaleX="139357" custScaleY="108122" custLinFactNeighborX="-52902" custLinFactNeighborY="-40641">
        <dgm:presLayoutVars>
          <dgm:bulletEnabled val="1"/>
        </dgm:presLayoutVars>
      </dgm:prSet>
      <dgm:spPr/>
    </dgm:pt>
  </dgm:ptLst>
  <dgm:cxnLst>
    <dgm:cxn modelId="{6CDE7704-11F9-479F-8711-0BEB7FC2DE59}" srcId="{0C383286-9A70-417B-8655-4B9C677B06DF}" destId="{EAE0B2F4-E3DA-4EE8-B8E6-B3EAFCFAB808}" srcOrd="1" destOrd="0" parTransId="{E67555AF-91BE-4086-AA8B-18C6A53272D2}" sibTransId="{AC62B0D6-D40B-4B1B-B68A-E6973EE17919}"/>
    <dgm:cxn modelId="{6F341715-360A-4855-A0C8-61A4499159E4}" type="presOf" srcId="{2D057180-90A3-40B5-B267-B6F626DEAFDC}" destId="{80D471B7-A450-4B11-B894-B35BB38216B4}" srcOrd="0" destOrd="0" presId="urn:microsoft.com/office/officeart/2005/8/layout/default"/>
    <dgm:cxn modelId="{61C7431D-6F4A-4B65-B8BA-8A3637323ADE}" type="presOf" srcId="{D6BA5D69-2064-493C-8E08-D51441F2760B}" destId="{EB8AA7D6-A1A2-46BA-B6FD-36C83EA8EF70}" srcOrd="0" destOrd="6" presId="urn:microsoft.com/office/officeart/2005/8/layout/default"/>
    <dgm:cxn modelId="{A7261A27-9EBA-45AA-9745-C443E0DFBD96}" srcId="{15610DBC-67E1-4155-A33E-97D0CC074398}" destId="{3C080467-C37C-47EE-B8B8-0C77DD6E5451}" srcOrd="0" destOrd="0" parTransId="{DC8692AD-E616-46B7-BF13-AA40F859AE2E}" sibTransId="{D1357271-AF21-4FD2-91CA-554A4AC4AE3A}"/>
    <dgm:cxn modelId="{27AA5135-D3FA-4FCE-A5F6-1B1C2ADF670B}" type="presOf" srcId="{109D1E1B-EFE8-45B3-9683-37BA45D5663A}" destId="{FDBE1F91-5DE2-40BE-A1F8-9BF71379C79F}" srcOrd="0" destOrd="0" presId="urn:microsoft.com/office/officeart/2005/8/layout/default"/>
    <dgm:cxn modelId="{2EF9DC35-138A-4B2A-8C14-B01198A773DC}" srcId="{15610DBC-67E1-4155-A33E-97D0CC074398}" destId="{F7C6C387-FE0B-4BD3-A29D-5533DDBB2F43}" srcOrd="3" destOrd="0" parTransId="{C716267A-6404-4B02-AEF7-76B9EE62C0E1}" sibTransId="{14B0C085-7839-4DD5-B2F7-515FFF0A23AE}"/>
    <dgm:cxn modelId="{09B5B53A-76EF-44C8-A3EC-FE925B46A16D}" type="presOf" srcId="{11BE39A5-9F52-4125-B3BE-412F436EC5F3}" destId="{EB8AA7D6-A1A2-46BA-B6FD-36C83EA8EF70}" srcOrd="0" destOrd="5" presId="urn:microsoft.com/office/officeart/2005/8/layout/default"/>
    <dgm:cxn modelId="{217E1162-D3D1-47FB-B6BE-F50285C82F00}" srcId="{15610DBC-67E1-4155-A33E-97D0CC074398}" destId="{D6BA5D69-2064-493C-8E08-D51441F2760B}" srcOrd="5" destOrd="0" parTransId="{22D8D4AF-37F5-49C8-87B7-45CB65CDFF7A}" sibTransId="{F1E50406-4383-4B17-A224-BEBE047DAED1}"/>
    <dgm:cxn modelId="{2CC85946-0E4E-463F-8299-493BE039BA5A}" type="presOf" srcId="{094312DA-694C-4533-A61B-4E01CCFB6B4C}" destId="{EB8AA7D6-A1A2-46BA-B6FD-36C83EA8EF70}" srcOrd="0" destOrd="3" presId="urn:microsoft.com/office/officeart/2005/8/layout/default"/>
    <dgm:cxn modelId="{5834EC47-26FA-4C6F-B833-DDE97E5D5176}" srcId="{15610DBC-67E1-4155-A33E-97D0CC074398}" destId="{0D28F71A-55EE-4E09-AF74-814C4F59C1BB}" srcOrd="1" destOrd="0" parTransId="{26EA438F-84A6-42E5-A816-69867DE9B3D1}" sibTransId="{8FD2F247-9292-4854-B207-2D4E7EC2FC46}"/>
    <dgm:cxn modelId="{F5F9F36B-1166-4D0D-9127-2C572CE242E7}" srcId="{D71C8E3B-9558-47EB-B309-AFE008EB8180}" destId="{E10D3270-15BE-40F6-84CB-C470B5482DB1}" srcOrd="0" destOrd="0" parTransId="{AF3CA7B3-8168-47E9-9755-7AED720103BA}" sibTransId="{88F7A01B-FBA8-4D59-B943-A23FF19B2A94}"/>
    <dgm:cxn modelId="{2330736D-846B-4635-8F4A-A61F7EA65AF4}" type="presOf" srcId="{15610DBC-67E1-4155-A33E-97D0CC074398}" destId="{EB8AA7D6-A1A2-46BA-B6FD-36C83EA8EF70}" srcOrd="0" destOrd="0" presId="urn:microsoft.com/office/officeart/2005/8/layout/default"/>
    <dgm:cxn modelId="{6CC5B44E-F994-459D-B29C-6C83E1E477EC}" type="presOf" srcId="{F7C6C387-FE0B-4BD3-A29D-5533DDBB2F43}" destId="{EB8AA7D6-A1A2-46BA-B6FD-36C83EA8EF70}" srcOrd="0" destOrd="4" presId="urn:microsoft.com/office/officeart/2005/8/layout/default"/>
    <dgm:cxn modelId="{6A62AD56-D03D-4CFD-8D18-5BA554D4A85C}" type="presOf" srcId="{0C383286-9A70-417B-8655-4B9C677B06DF}" destId="{5FB61930-CD98-4D33-841C-DA955E8CC0B1}" srcOrd="0" destOrd="0" presId="urn:microsoft.com/office/officeart/2005/8/layout/default"/>
    <dgm:cxn modelId="{4ED92957-74D4-4D80-9DA2-5FEEC842A61F}" srcId="{15610DBC-67E1-4155-A33E-97D0CC074398}" destId="{D71C8E3B-9558-47EB-B309-AFE008EB8180}" srcOrd="6" destOrd="0" parTransId="{9EA25815-D23E-4C2D-82BE-0175E64D0E87}" sibTransId="{AD5D8F1F-2C2D-44F4-BEDD-D8EB3424673A}"/>
    <dgm:cxn modelId="{4D901F78-397C-4B87-8D3D-699D77EABBE1}" type="presOf" srcId="{E10D3270-15BE-40F6-84CB-C470B5482DB1}" destId="{EB8AA7D6-A1A2-46BA-B6FD-36C83EA8EF70}" srcOrd="0" destOrd="8" presId="urn:microsoft.com/office/officeart/2005/8/layout/default"/>
    <dgm:cxn modelId="{5526A178-F289-47D1-AE34-FF57B6944CDB}" srcId="{15610DBC-67E1-4155-A33E-97D0CC074398}" destId="{11BE39A5-9F52-4125-B3BE-412F436EC5F3}" srcOrd="4" destOrd="0" parTransId="{6D9D8CCF-4ECC-400B-9251-5C264021BE7F}" sibTransId="{0A104304-8BDC-435B-AB4B-5303E3B6F077}"/>
    <dgm:cxn modelId="{2B21D485-52FF-44A0-98E6-487A4073AA78}" srcId="{0C383286-9A70-417B-8655-4B9C677B06DF}" destId="{5FBC032A-BC46-4C1F-AFBB-BA3ECA54493C}" srcOrd="0" destOrd="0" parTransId="{4D9F2BEB-1E6F-4D68-A901-33789437E9BD}" sibTransId="{EDC8D335-E1E3-4308-940D-60C643DE9252}"/>
    <dgm:cxn modelId="{98B3B98D-EBD0-4AC3-B7CF-F9C182A7CA04}" type="presOf" srcId="{3C080467-C37C-47EE-B8B8-0C77DD6E5451}" destId="{EB8AA7D6-A1A2-46BA-B6FD-36C83EA8EF70}" srcOrd="0" destOrd="1" presId="urn:microsoft.com/office/officeart/2005/8/layout/default"/>
    <dgm:cxn modelId="{19875090-6F8B-4107-97E2-6519CB586362}" srcId="{0C383286-9A70-417B-8655-4B9C677B06DF}" destId="{15610DBC-67E1-4155-A33E-97D0CC074398}" srcOrd="4" destOrd="0" parTransId="{C807ED4E-2322-4B3D-AD85-D5056EFFFBA7}" sibTransId="{18A7E390-B49B-43C9-AA1E-B828A5C0421D}"/>
    <dgm:cxn modelId="{19E1B193-F202-4885-B4D9-10D1144AE518}" srcId="{0C383286-9A70-417B-8655-4B9C677B06DF}" destId="{2D057180-90A3-40B5-B267-B6F626DEAFDC}" srcOrd="3" destOrd="0" parTransId="{FF1943EB-061D-4410-A5DE-33AFF1A3B78A}" sibTransId="{34A1CE9F-7CA9-4C53-81AC-6F7F7B3AFEA4}"/>
    <dgm:cxn modelId="{EA4CBAB2-583F-4024-B86B-F3A7D2695B93}" type="presOf" srcId="{5FBC032A-BC46-4C1F-AFBB-BA3ECA54493C}" destId="{72E54B24-209A-4D30-B4B4-5A6D8DFC8D93}" srcOrd="0" destOrd="0" presId="urn:microsoft.com/office/officeart/2005/8/layout/default"/>
    <dgm:cxn modelId="{73CD1FB3-DFE1-457B-97AB-0A2BEAFBE6D2}" srcId="{15610DBC-67E1-4155-A33E-97D0CC074398}" destId="{094312DA-694C-4533-A61B-4E01CCFB6B4C}" srcOrd="2" destOrd="0" parTransId="{6D478965-BB50-483C-A8B2-533C3595A99C}" sibTransId="{1775EC17-6454-4D56-BCE7-085CE295371B}"/>
    <dgm:cxn modelId="{28F2DFB4-F85C-4E91-B398-8B4F1FDD3BCB}" type="presOf" srcId="{EAE0B2F4-E3DA-4EE8-B8E6-B3EAFCFAB808}" destId="{CCC23E43-33E3-4035-9FD9-BEC674D32BF4}" srcOrd="0" destOrd="0" presId="urn:microsoft.com/office/officeart/2005/8/layout/default"/>
    <dgm:cxn modelId="{99B6AFC8-3F5D-48B7-8691-D3EDAF3A9CD1}" type="presOf" srcId="{0D28F71A-55EE-4E09-AF74-814C4F59C1BB}" destId="{EB8AA7D6-A1A2-46BA-B6FD-36C83EA8EF70}" srcOrd="0" destOrd="2" presId="urn:microsoft.com/office/officeart/2005/8/layout/default"/>
    <dgm:cxn modelId="{E5B383CA-8D14-4592-A4AF-C8353A851A69}" type="presOf" srcId="{AA74A8E9-EE08-4955-972C-E94CFA6F926E}" destId="{EB8AA7D6-A1A2-46BA-B6FD-36C83EA8EF70}" srcOrd="0" destOrd="9" presId="urn:microsoft.com/office/officeart/2005/8/layout/default"/>
    <dgm:cxn modelId="{C41035DB-A970-4C85-8163-94DDA8CEA084}" srcId="{15610DBC-67E1-4155-A33E-97D0CC074398}" destId="{AA74A8E9-EE08-4955-972C-E94CFA6F926E}" srcOrd="7" destOrd="0" parTransId="{78D3F946-9B83-44FE-9F1D-6BA2AA96B07F}" sibTransId="{6ADD1CEE-1BF3-4835-ACC4-3C5144CD8D4A}"/>
    <dgm:cxn modelId="{6C0707E0-D247-434F-92AD-92AC508B8B7C}" srcId="{0C383286-9A70-417B-8655-4B9C677B06DF}" destId="{109D1E1B-EFE8-45B3-9683-37BA45D5663A}" srcOrd="2" destOrd="0" parTransId="{F8C7D60F-C124-4619-A566-C964944A4638}" sibTransId="{E4709449-DAFB-4160-850E-3C15F2D0F303}"/>
    <dgm:cxn modelId="{145AFEE1-1806-4ECC-8A1B-08C7B72A38A5}" type="presOf" srcId="{D71C8E3B-9558-47EB-B309-AFE008EB8180}" destId="{EB8AA7D6-A1A2-46BA-B6FD-36C83EA8EF70}" srcOrd="0" destOrd="7" presId="urn:microsoft.com/office/officeart/2005/8/layout/default"/>
    <dgm:cxn modelId="{2ED989E6-2924-48E3-BABB-2CA6EE974E6A}" type="presParOf" srcId="{5FB61930-CD98-4D33-841C-DA955E8CC0B1}" destId="{72E54B24-209A-4D30-B4B4-5A6D8DFC8D93}" srcOrd="0" destOrd="0" presId="urn:microsoft.com/office/officeart/2005/8/layout/default"/>
    <dgm:cxn modelId="{C59D3B59-6C2C-4A5A-A6AE-4A11CF0CCB1F}" type="presParOf" srcId="{5FB61930-CD98-4D33-841C-DA955E8CC0B1}" destId="{15BEEA8D-C6FB-448F-9D28-7311A0D7302A}" srcOrd="1" destOrd="0" presId="urn:microsoft.com/office/officeart/2005/8/layout/default"/>
    <dgm:cxn modelId="{EBA92200-DDF1-457C-B9B8-14150C083E90}" type="presParOf" srcId="{5FB61930-CD98-4D33-841C-DA955E8CC0B1}" destId="{CCC23E43-33E3-4035-9FD9-BEC674D32BF4}" srcOrd="2" destOrd="0" presId="urn:microsoft.com/office/officeart/2005/8/layout/default"/>
    <dgm:cxn modelId="{8AD7E921-6565-442D-BB08-77D2B59A3D69}" type="presParOf" srcId="{5FB61930-CD98-4D33-841C-DA955E8CC0B1}" destId="{43595A1D-EC50-4A9B-BFDC-1E6278DBA82D}" srcOrd="3" destOrd="0" presId="urn:microsoft.com/office/officeart/2005/8/layout/default"/>
    <dgm:cxn modelId="{32BBD0E1-4C42-4C04-82B7-1E812D96D9EE}" type="presParOf" srcId="{5FB61930-CD98-4D33-841C-DA955E8CC0B1}" destId="{FDBE1F91-5DE2-40BE-A1F8-9BF71379C79F}" srcOrd="4" destOrd="0" presId="urn:microsoft.com/office/officeart/2005/8/layout/default"/>
    <dgm:cxn modelId="{EC3F2829-243D-413B-AD46-633B1FAE2842}" type="presParOf" srcId="{5FB61930-CD98-4D33-841C-DA955E8CC0B1}" destId="{B006CAAC-015B-4E05-BB08-F3C13ADD89B3}" srcOrd="5" destOrd="0" presId="urn:microsoft.com/office/officeart/2005/8/layout/default"/>
    <dgm:cxn modelId="{4AB3DEF8-F226-44F6-BD7F-64AC1CE6B483}" type="presParOf" srcId="{5FB61930-CD98-4D33-841C-DA955E8CC0B1}" destId="{80D471B7-A450-4B11-B894-B35BB38216B4}" srcOrd="6" destOrd="0" presId="urn:microsoft.com/office/officeart/2005/8/layout/default"/>
    <dgm:cxn modelId="{048108D1-B56F-44B4-8024-C2667224435A}" type="presParOf" srcId="{5FB61930-CD98-4D33-841C-DA955E8CC0B1}" destId="{7E0B0977-F617-49F0-A4CF-3709B0A3A495}" srcOrd="7" destOrd="0" presId="urn:microsoft.com/office/officeart/2005/8/layout/default"/>
    <dgm:cxn modelId="{9F5B5D17-BEFD-4669-867C-92AEEDF71C49}" type="presParOf" srcId="{5FB61930-CD98-4D33-841C-DA955E8CC0B1}" destId="{EB8AA7D6-A1A2-46BA-B6FD-36C83EA8EF70}"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54B24-209A-4D30-B4B4-5A6D8DFC8D93}">
      <dsp:nvSpPr>
        <dsp:cNvPr id="0" name=""/>
        <dsp:cNvSpPr/>
      </dsp:nvSpPr>
      <dsp:spPr>
        <a:xfrm>
          <a:off x="8" y="0"/>
          <a:ext cx="3537938" cy="1463036"/>
        </a:xfrm>
        <a:prstGeom prst="rect">
          <a:avLst/>
        </a:prstGeom>
        <a:solidFill>
          <a:schemeClr val="accent4">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n>
                <a:noFill/>
              </a:ln>
              <a:solidFill>
                <a:schemeClr val="tx1"/>
              </a:solidFill>
              <a:latin typeface="Montserrat" panose="00000500000000000000" pitchFamily="2" charset="0"/>
              <a:cs typeface="Arial" panose="020B0604020202020204" pitchFamily="34" charset="0"/>
            </a:rPr>
            <a:t>System for Award Management (SAM)</a:t>
          </a:r>
        </a:p>
        <a:p>
          <a:pPr marL="0" lvl="0" indent="0" algn="ctr" defTabSz="622300">
            <a:lnSpc>
              <a:spcPct val="90000"/>
            </a:lnSpc>
            <a:spcBef>
              <a:spcPct val="0"/>
            </a:spcBef>
            <a:spcAft>
              <a:spcPct val="35000"/>
            </a:spcAft>
            <a:buNone/>
          </a:pPr>
          <a:r>
            <a:rPr lang="en-US" sz="1400" b="0" i="1" u="sng" kern="1200" dirty="0">
              <a:ln>
                <a:noFill/>
              </a:ln>
              <a:solidFill>
                <a:schemeClr val="tx1"/>
              </a:solidFill>
              <a:latin typeface="Montserrat" panose="00000500000000000000" pitchFamily="2" charset="0"/>
              <a:cs typeface="Arial" panose="020B0604020202020204" pitchFamily="34" charset="0"/>
            </a:rPr>
            <a:t>Register Here</a:t>
          </a:r>
        </a:p>
        <a:p>
          <a:pPr marL="0" lvl="0" indent="0" algn="ctr" defTabSz="622300">
            <a:lnSpc>
              <a:spcPct val="90000"/>
            </a:lnSpc>
            <a:spcBef>
              <a:spcPct val="0"/>
            </a:spcBef>
            <a:spcAft>
              <a:spcPct val="35000"/>
            </a:spcAft>
            <a:buNone/>
          </a:pPr>
          <a:r>
            <a:rPr lang="en-US" sz="1400" b="0" kern="1200" dirty="0">
              <a:ln>
                <a:noFill/>
              </a:ln>
              <a:solidFill>
                <a:schemeClr val="tx1"/>
              </a:solidFill>
              <a:latin typeface="Montserrat" panose="00000500000000000000" pitchFamily="2" charset="0"/>
              <a:cs typeface="Arial" panose="020B0604020202020204" pitchFamily="34" charset="0"/>
            </a:rPr>
            <a:t>www.sam.gov </a:t>
          </a:r>
        </a:p>
      </dsp:txBody>
      <dsp:txXfrm>
        <a:off x="8" y="0"/>
        <a:ext cx="3537938" cy="1463036"/>
      </dsp:txXfrm>
    </dsp:sp>
    <dsp:sp modelId="{CCC23E43-33E3-4035-9FD9-BEC674D32BF4}">
      <dsp:nvSpPr>
        <dsp:cNvPr id="0" name=""/>
        <dsp:cNvSpPr/>
      </dsp:nvSpPr>
      <dsp:spPr>
        <a:xfrm>
          <a:off x="7963758" y="0"/>
          <a:ext cx="3498131" cy="1463036"/>
        </a:xfrm>
        <a:prstGeom prst="rect">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b="1" kern="1200" dirty="0">
            <a:latin typeface="Montserrat" panose="00000500000000000000" pitchFamily="2" charset="0"/>
            <a:cs typeface="Arial" panose="020B0604020202020204" pitchFamily="34" charset="0"/>
          </a:endParaRPr>
        </a:p>
        <a:p>
          <a:pPr marL="0" lvl="0" indent="0" algn="ctr" defTabSz="800100">
            <a:lnSpc>
              <a:spcPct val="90000"/>
            </a:lnSpc>
            <a:spcBef>
              <a:spcPct val="0"/>
            </a:spcBef>
            <a:spcAft>
              <a:spcPct val="35000"/>
            </a:spcAft>
            <a:buNone/>
          </a:pPr>
          <a:r>
            <a:rPr lang="en-US" sz="1400" b="1" kern="1200" dirty="0">
              <a:latin typeface="Montserrat" panose="00000500000000000000" pitchFamily="2" charset="0"/>
              <a:cs typeface="Arial" panose="020B0604020202020204" pitchFamily="34" charset="0"/>
            </a:rPr>
            <a:t>Unique Entity Identifier (UEI) </a:t>
          </a:r>
        </a:p>
        <a:p>
          <a:pPr marL="0" lvl="0" indent="0" algn="ctr" defTabSz="800100">
            <a:lnSpc>
              <a:spcPct val="90000"/>
            </a:lnSpc>
            <a:spcBef>
              <a:spcPct val="0"/>
            </a:spcBef>
            <a:spcAft>
              <a:spcPct val="35000"/>
            </a:spcAft>
            <a:buNone/>
          </a:pPr>
          <a:r>
            <a:rPr lang="en-US" sz="1400" b="0" i="1" u="sng" kern="1200" dirty="0">
              <a:latin typeface="Montserrat" panose="00000500000000000000" pitchFamily="2" charset="0"/>
              <a:cs typeface="Arial" panose="020B0604020202020204" pitchFamily="34" charset="0"/>
            </a:rPr>
            <a:t>Assigned</a:t>
          </a:r>
          <a:r>
            <a:rPr lang="en-US" sz="1400" b="0" i="1" kern="1200" dirty="0">
              <a:latin typeface="Montserrat" panose="00000500000000000000" pitchFamily="2" charset="0"/>
              <a:cs typeface="Arial" panose="020B0604020202020204" pitchFamily="34" charset="0"/>
            </a:rPr>
            <a:t> </a:t>
          </a:r>
          <a:r>
            <a:rPr lang="en-US" sz="1400" b="0" i="1" u="sng" kern="1200" dirty="0">
              <a:latin typeface="Montserrat" panose="00000500000000000000" pitchFamily="2" charset="0"/>
              <a:cs typeface="Arial" panose="020B0604020202020204" pitchFamily="34" charset="0"/>
            </a:rPr>
            <a:t>through SAM.GOV registration</a:t>
          </a:r>
        </a:p>
        <a:p>
          <a:pPr marL="0" lvl="0" indent="0" algn="ctr" defTabSz="800100">
            <a:lnSpc>
              <a:spcPct val="90000"/>
            </a:lnSpc>
            <a:spcBef>
              <a:spcPct val="0"/>
            </a:spcBef>
            <a:spcAft>
              <a:spcPct val="35000"/>
            </a:spcAft>
            <a:buNone/>
          </a:pPr>
          <a:r>
            <a:rPr lang="en-US" sz="1400" b="0" kern="1200" dirty="0">
              <a:solidFill>
                <a:schemeClr val="tx1"/>
              </a:solidFill>
              <a:latin typeface="Montserrat" panose="00000500000000000000" pitchFamily="2" charset="0"/>
              <a:cs typeface="Arial" panose="020B0604020202020204" pitchFamily="34" charset="0"/>
            </a:rPr>
            <a:t>www.gsa.gov/entityid</a:t>
          </a:r>
          <a:endParaRPr lang="en-US" sz="1400" b="0" kern="1200" dirty="0">
            <a:latin typeface="Montserrat" panose="00000500000000000000" pitchFamily="2" charset="0"/>
            <a:cs typeface="Arial" panose="020B0604020202020204" pitchFamily="34" charset="0"/>
          </a:endParaRPr>
        </a:p>
        <a:p>
          <a:pPr marL="0" lvl="0" indent="0" algn="ctr" defTabSz="800100">
            <a:lnSpc>
              <a:spcPct val="90000"/>
            </a:lnSpc>
            <a:spcBef>
              <a:spcPct val="0"/>
            </a:spcBef>
            <a:spcAft>
              <a:spcPct val="35000"/>
            </a:spcAft>
            <a:buNone/>
          </a:pPr>
          <a:r>
            <a:rPr lang="en-US" sz="1800" b="0" kern="1200" dirty="0">
              <a:latin typeface="Montserrat" panose="00000500000000000000" pitchFamily="2" charset="0"/>
              <a:cs typeface="Arial" panose="020B0604020202020204" pitchFamily="34" charset="0"/>
            </a:rPr>
            <a:t>  </a:t>
          </a:r>
        </a:p>
      </dsp:txBody>
      <dsp:txXfrm>
        <a:off x="7963758" y="0"/>
        <a:ext cx="3498131" cy="1463036"/>
      </dsp:txXfrm>
    </dsp:sp>
    <dsp:sp modelId="{FDBE1F91-5DE2-40BE-A1F8-9BF71379C79F}">
      <dsp:nvSpPr>
        <dsp:cNvPr id="0" name=""/>
        <dsp:cNvSpPr/>
      </dsp:nvSpPr>
      <dsp:spPr>
        <a:xfrm>
          <a:off x="7804299" y="4023363"/>
          <a:ext cx="3657590" cy="1463036"/>
        </a:xfrm>
        <a:prstGeom prst="rect">
          <a:avLst/>
        </a:prstGeom>
        <a:solidFill>
          <a:schemeClr val="tx2">
            <a:lumMod val="9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ontserrat" panose="00000500000000000000" pitchFamily="2" charset="0"/>
              <a:cs typeface="Arial" panose="020B0604020202020204" pitchFamily="34" charset="0"/>
            </a:rPr>
            <a:t>Size Standards</a:t>
          </a:r>
        </a:p>
        <a:p>
          <a:pPr marL="0" lvl="0" indent="0" algn="ctr" defTabSz="622300">
            <a:lnSpc>
              <a:spcPct val="90000"/>
            </a:lnSpc>
            <a:spcBef>
              <a:spcPct val="0"/>
            </a:spcBef>
            <a:spcAft>
              <a:spcPct val="35000"/>
            </a:spcAft>
            <a:buNone/>
          </a:pPr>
          <a:r>
            <a:rPr lang="en-US" sz="1400" b="0" i="1" u="sng" kern="1200" dirty="0">
              <a:solidFill>
                <a:schemeClr val="tx1"/>
              </a:solidFill>
              <a:latin typeface="Montserrat" panose="00000500000000000000" pitchFamily="2" charset="0"/>
              <a:cs typeface="Arial" panose="020B0604020202020204" pitchFamily="34" charset="0"/>
            </a:rPr>
            <a:t>Determine your size of business</a:t>
          </a:r>
        </a:p>
        <a:p>
          <a:pPr marL="0" lvl="0" indent="0" algn="ctr" defTabSz="622300">
            <a:lnSpc>
              <a:spcPct val="90000"/>
            </a:lnSpc>
            <a:spcBef>
              <a:spcPct val="0"/>
            </a:spcBef>
            <a:spcAft>
              <a:spcPct val="35000"/>
            </a:spcAft>
            <a:buNone/>
          </a:pPr>
          <a:r>
            <a:rPr lang="en-US" sz="1400" b="0" u="none" kern="1200" dirty="0">
              <a:solidFill>
                <a:schemeClr val="tx1"/>
              </a:solidFill>
              <a:latin typeface="Montserrat" panose="00000500000000000000" pitchFamily="2" charset="0"/>
              <a:cs typeface="Arial" panose="020B0604020202020204" pitchFamily="34" charset="0"/>
            </a:rPr>
            <a:t>www.sba.gov/federal-contracting/contracting-guide/size-standards</a:t>
          </a:r>
        </a:p>
      </dsp:txBody>
      <dsp:txXfrm>
        <a:off x="7804299" y="4023363"/>
        <a:ext cx="3657590" cy="1463036"/>
      </dsp:txXfrm>
    </dsp:sp>
    <dsp:sp modelId="{80D471B7-A450-4B11-B894-B35BB38216B4}">
      <dsp:nvSpPr>
        <dsp:cNvPr id="0" name=""/>
        <dsp:cNvSpPr/>
      </dsp:nvSpPr>
      <dsp:spPr>
        <a:xfrm>
          <a:off x="119565" y="4023363"/>
          <a:ext cx="3695647" cy="1463036"/>
        </a:xfrm>
        <a:prstGeom prst="rect">
          <a:avLst/>
        </a:prstGeom>
        <a:solidFill>
          <a:schemeClr val="bg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0" lang="en-US" sz="1400" b="1" i="0" u="none" strike="noStrike" kern="1200" cap="none" spc="0" normalizeH="0" baseline="0" noProof="0" dirty="0">
              <a:ln>
                <a:noFill/>
              </a:ln>
              <a:effectLst/>
              <a:uLnTx/>
              <a:uFillTx/>
              <a:latin typeface="Montserrat" panose="00000500000000000000" pitchFamily="2" charset="0"/>
              <a:ea typeface="Arial"/>
              <a:cs typeface="Arial"/>
              <a:sym typeface="Arial"/>
            </a:rPr>
            <a:t>North American Industry Classification System (NAICS)  Industry Codes</a:t>
          </a:r>
        </a:p>
        <a:p>
          <a:pPr marL="0" lvl="0" indent="0" algn="ctr" defTabSz="622300">
            <a:lnSpc>
              <a:spcPct val="90000"/>
            </a:lnSpc>
            <a:spcBef>
              <a:spcPct val="0"/>
            </a:spcBef>
            <a:spcAft>
              <a:spcPct val="35000"/>
            </a:spcAft>
            <a:buNone/>
          </a:pPr>
          <a:r>
            <a:rPr kumimoji="0" lang="en-US" sz="1400" b="0" i="1" u="sng" strike="noStrike" kern="1200" cap="none" spc="0" normalizeH="0" baseline="0" noProof="0" dirty="0">
              <a:ln>
                <a:noFill/>
              </a:ln>
              <a:effectLst/>
              <a:uLnTx/>
              <a:uFillTx/>
              <a:latin typeface="Montserrat" panose="00000500000000000000" pitchFamily="2" charset="0"/>
              <a:ea typeface="Arial"/>
              <a:cs typeface="Arial"/>
              <a:sym typeface="Arial"/>
            </a:rPr>
            <a:t>Identify your NAICS</a:t>
          </a:r>
        </a:p>
        <a:p>
          <a:pPr marL="0" lvl="0" indent="0" algn="ctr" defTabSz="622300">
            <a:lnSpc>
              <a:spcPct val="90000"/>
            </a:lnSpc>
            <a:spcBef>
              <a:spcPct val="0"/>
            </a:spcBef>
            <a:spcAft>
              <a:spcPct val="35000"/>
            </a:spcAft>
            <a:buNone/>
          </a:pPr>
          <a:r>
            <a:rPr kumimoji="0" lang="en-US" sz="1400" b="0" i="0" u="none" strike="noStrike" kern="1200" cap="none" spc="0" normalizeH="0" baseline="0" noProof="0" dirty="0">
              <a:ln>
                <a:noFill/>
              </a:ln>
              <a:effectLst/>
              <a:uLnTx/>
              <a:uFillTx/>
              <a:latin typeface="Montserrat" panose="00000500000000000000" pitchFamily="2" charset="0"/>
              <a:ea typeface="Arial"/>
              <a:cs typeface="Arial"/>
              <a:sym typeface="Arial"/>
            </a:rPr>
            <a:t> www.census.gov/naics</a:t>
          </a:r>
        </a:p>
      </dsp:txBody>
      <dsp:txXfrm>
        <a:off x="119565" y="4023363"/>
        <a:ext cx="3695647" cy="1463036"/>
      </dsp:txXfrm>
    </dsp:sp>
    <dsp:sp modelId="{EB8AA7D6-A1A2-46BA-B6FD-36C83EA8EF70}">
      <dsp:nvSpPr>
        <dsp:cNvPr id="0" name=""/>
        <dsp:cNvSpPr/>
      </dsp:nvSpPr>
      <dsp:spPr>
        <a:xfrm>
          <a:off x="3104002" y="1502554"/>
          <a:ext cx="5303521" cy="2468884"/>
        </a:xfrm>
        <a:prstGeom prst="rect">
          <a:avLst/>
        </a:prstGeom>
        <a:solidFill>
          <a:schemeClr val="tx2"/>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kumimoji="0" lang="en-US" sz="1400" b="1" i="0" u="none" strike="noStrike" kern="1200" cap="none" spc="0" normalizeH="0" baseline="0" noProof="0" dirty="0">
              <a:ln>
                <a:noFill/>
              </a:ln>
              <a:effectLst/>
              <a:uLnTx/>
              <a:uFillTx/>
              <a:latin typeface="Montserrat" panose="00000500000000000000" pitchFamily="2" charset="0"/>
              <a:ea typeface="Arial"/>
              <a:cs typeface="Arial"/>
              <a:sym typeface="Arial"/>
            </a:rPr>
            <a:t>Small Business Administration (SBA) </a:t>
          </a:r>
        </a:p>
        <a:p>
          <a:pPr marL="0" lvl="0" indent="0" algn="ctr" defTabSz="622300">
            <a:lnSpc>
              <a:spcPct val="90000"/>
            </a:lnSpc>
            <a:spcBef>
              <a:spcPct val="0"/>
            </a:spcBef>
            <a:spcAft>
              <a:spcPct val="35000"/>
            </a:spcAft>
            <a:buNone/>
          </a:pPr>
          <a:r>
            <a:rPr kumimoji="0" lang="en-US" sz="1400" b="1" i="0" u="none" strike="noStrike" kern="1200" cap="none" spc="0" normalizeH="0" baseline="0" noProof="0" dirty="0">
              <a:ln>
                <a:noFill/>
              </a:ln>
              <a:effectLst/>
              <a:uLnTx/>
              <a:uFillTx/>
              <a:latin typeface="Montserrat" panose="00000500000000000000" pitchFamily="2" charset="0"/>
              <a:ea typeface="Arial"/>
              <a:cs typeface="Arial"/>
              <a:sym typeface="Arial"/>
            </a:rPr>
            <a:t>Business Categories     </a:t>
          </a:r>
          <a:endParaRPr kumimoji="0" lang="en-US" sz="1400" b="1" i="0" u="none" strike="noStrike" kern="1200" cap="none" spc="0" normalizeH="0" baseline="0" noProof="0" dirty="0">
            <a:ln>
              <a:noFill/>
            </a:ln>
            <a:effectLst/>
            <a:uLnTx/>
            <a:uFillTx/>
            <a:latin typeface="Montserrat" panose="00000500000000000000" pitchFamily="2" charset="0"/>
            <a:cs typeface="Arial"/>
            <a:sym typeface="Arial"/>
          </a:endParaRPr>
        </a:p>
        <a:p>
          <a:pPr marL="114300" lvl="1" indent="-114300" algn="ctr" defTabSz="533400">
            <a:lnSpc>
              <a:spcPct val="90000"/>
            </a:lnSpc>
            <a:spcBef>
              <a:spcPct val="0"/>
            </a:spcBef>
            <a:spcAft>
              <a:spcPct val="15000"/>
            </a:spcAft>
            <a:buChar char="•"/>
          </a:pPr>
          <a:endParaRPr kumimoji="0" lang="en-US" sz="1200" b="0" i="0" u="none" strike="noStrike" kern="1200" cap="none" spc="0" normalizeH="0" baseline="0" noProof="0" dirty="0">
            <a:ln>
              <a:noFill/>
            </a:ln>
            <a:effectLst/>
            <a:uLnTx/>
            <a:uFillTx/>
            <a:latin typeface="Montserrat" panose="00000500000000000000" pitchFamily="2" charset="0"/>
            <a:cs typeface="Arial"/>
            <a:sym typeface="Arial"/>
          </a:endParaRPr>
        </a:p>
        <a:p>
          <a:pPr marL="114300" lvl="1" indent="-114300" algn="ctr" defTabSz="533400">
            <a:lnSpc>
              <a:spcPct val="90000"/>
            </a:lnSpc>
            <a:spcBef>
              <a:spcPct val="0"/>
            </a:spcBef>
            <a:spcAft>
              <a:spcPct val="15000"/>
            </a:spcAft>
            <a:buChar char="•"/>
          </a:pPr>
          <a:r>
            <a:rPr kumimoji="0" lang="en-US" sz="1200" b="0" i="0" u="none" strike="noStrike" kern="1200" cap="none" spc="0" normalizeH="0" baseline="0" noProof="0" dirty="0">
              <a:ln>
                <a:noFill/>
              </a:ln>
              <a:effectLst/>
              <a:uLnTx/>
              <a:uFillTx/>
              <a:latin typeface="Montserrat" panose="00000500000000000000" pitchFamily="2" charset="0"/>
              <a:ea typeface="Arial"/>
              <a:cs typeface="Arial"/>
              <a:sym typeface="Arial"/>
            </a:rPr>
            <a:t>Small Disadvantaged Business (SDB)</a:t>
          </a:r>
          <a:endParaRPr kumimoji="0" lang="en-US" sz="1200" b="0" i="0" u="none" strike="noStrike" kern="1200" cap="none" spc="0" normalizeH="0" baseline="0" noProof="0" dirty="0">
            <a:ln>
              <a:noFill/>
            </a:ln>
            <a:effectLst/>
            <a:uLnTx/>
            <a:uFillTx/>
            <a:latin typeface="Montserrat" panose="00000500000000000000" pitchFamily="2" charset="0"/>
            <a:cs typeface="Arial"/>
            <a:sym typeface="Arial"/>
          </a:endParaRPr>
        </a:p>
        <a:p>
          <a:pPr marL="114300" lvl="1" indent="-114300" algn="ctr" defTabSz="533400">
            <a:lnSpc>
              <a:spcPct val="90000"/>
            </a:lnSpc>
            <a:spcBef>
              <a:spcPct val="0"/>
            </a:spcBef>
            <a:spcAft>
              <a:spcPct val="15000"/>
            </a:spcAft>
            <a:buChar char="•"/>
          </a:pPr>
          <a:r>
            <a:rPr kumimoji="0" lang="en-US" sz="1200" b="0" i="0" u="none" strike="noStrike" kern="1200" cap="none" spc="0" normalizeH="0" baseline="0" noProof="0" dirty="0">
              <a:ln>
                <a:noFill/>
              </a:ln>
              <a:effectLst/>
              <a:uLnTx/>
              <a:uFillTx/>
              <a:latin typeface="Montserrat" panose="00000500000000000000" pitchFamily="2" charset="0"/>
              <a:ea typeface="Arial"/>
              <a:cs typeface="Arial"/>
              <a:sym typeface="Arial"/>
            </a:rPr>
            <a:t>8(a)</a:t>
          </a:r>
          <a:endParaRPr kumimoji="0" lang="en-US" sz="1200" b="0" i="0" u="none" strike="noStrike" kern="1200" cap="none" spc="0" normalizeH="0" baseline="0" noProof="0" dirty="0">
            <a:ln>
              <a:noFill/>
            </a:ln>
            <a:effectLst/>
            <a:uLnTx/>
            <a:uFillTx/>
            <a:latin typeface="Montserrat" panose="00000500000000000000" pitchFamily="2" charset="0"/>
            <a:cs typeface="Arial"/>
            <a:sym typeface="Arial"/>
          </a:endParaRPr>
        </a:p>
        <a:p>
          <a:pPr marL="114300" lvl="1" indent="-114300" algn="ctr" defTabSz="533400">
            <a:lnSpc>
              <a:spcPct val="90000"/>
            </a:lnSpc>
            <a:spcBef>
              <a:spcPct val="0"/>
            </a:spcBef>
            <a:spcAft>
              <a:spcPct val="15000"/>
            </a:spcAft>
            <a:buChar char="•"/>
          </a:pPr>
          <a:r>
            <a:rPr kumimoji="0" lang="en-US" sz="1200" b="0" i="0" u="none" strike="noStrike" kern="1200" cap="none" spc="0" normalizeH="0" baseline="0" noProof="0" dirty="0">
              <a:ln>
                <a:noFill/>
              </a:ln>
              <a:effectLst/>
              <a:uLnTx/>
              <a:uFillTx/>
              <a:latin typeface="Montserrat" panose="00000500000000000000" pitchFamily="2" charset="0"/>
              <a:ea typeface="Arial"/>
              <a:cs typeface="Arial"/>
              <a:sym typeface="Arial"/>
            </a:rPr>
            <a:t>Women-owned Small Business</a:t>
          </a:r>
          <a:endParaRPr kumimoji="0" lang="en-US" sz="1200" b="0" i="0" u="none" strike="noStrike" kern="1200" cap="none" spc="0" normalizeH="0" baseline="0" noProof="0" dirty="0">
            <a:ln>
              <a:noFill/>
            </a:ln>
            <a:effectLst/>
            <a:uLnTx/>
            <a:uFillTx/>
            <a:latin typeface="Montserrat" panose="00000500000000000000" pitchFamily="2" charset="0"/>
            <a:cs typeface="Arial"/>
            <a:sym typeface="Arial"/>
          </a:endParaRPr>
        </a:p>
        <a:p>
          <a:pPr marL="114300" lvl="1" indent="-114300" algn="ctr" defTabSz="533400">
            <a:lnSpc>
              <a:spcPct val="90000"/>
            </a:lnSpc>
            <a:spcBef>
              <a:spcPct val="0"/>
            </a:spcBef>
            <a:spcAft>
              <a:spcPct val="15000"/>
            </a:spcAft>
            <a:buChar char="•"/>
          </a:pPr>
          <a:r>
            <a:rPr kumimoji="0" lang="en-US" sz="1200" b="0" i="0" u="none" strike="noStrike" kern="1200" cap="none" spc="0" normalizeH="0" baseline="0" noProof="0" dirty="0">
              <a:ln>
                <a:noFill/>
              </a:ln>
              <a:effectLst/>
              <a:uLnTx/>
              <a:uFillTx/>
              <a:latin typeface="Montserrat" panose="00000500000000000000" pitchFamily="2" charset="0"/>
              <a:ea typeface="Arial"/>
              <a:cs typeface="Arial"/>
              <a:sym typeface="Arial"/>
            </a:rPr>
            <a:t>Historically Underutilized Business Zone (HUBZone)</a:t>
          </a:r>
          <a:endParaRPr kumimoji="0" lang="en-US" sz="1200" b="0" i="0" u="none" strike="noStrike" kern="1200" cap="none" spc="0" normalizeH="0" baseline="0" noProof="0" dirty="0">
            <a:ln>
              <a:noFill/>
            </a:ln>
            <a:effectLst/>
            <a:uLnTx/>
            <a:uFillTx/>
            <a:latin typeface="Montserrat" panose="00000500000000000000" pitchFamily="2" charset="0"/>
            <a:cs typeface="Arial"/>
            <a:sym typeface="Arial"/>
          </a:endParaRPr>
        </a:p>
        <a:p>
          <a:pPr marL="114300" lvl="1" indent="-114300" algn="ctr" defTabSz="533400">
            <a:lnSpc>
              <a:spcPct val="90000"/>
            </a:lnSpc>
            <a:spcBef>
              <a:spcPct val="0"/>
            </a:spcBef>
            <a:spcAft>
              <a:spcPct val="15000"/>
            </a:spcAft>
            <a:buChar char="•"/>
          </a:pPr>
          <a:r>
            <a:rPr kumimoji="0" lang="en-US" sz="1200" b="0" i="0" u="none" strike="noStrike" kern="1200" cap="none" spc="0" normalizeH="0" baseline="0" noProof="0" dirty="0">
              <a:ln>
                <a:noFill/>
              </a:ln>
              <a:effectLst/>
              <a:uLnTx/>
              <a:uFillTx/>
              <a:latin typeface="Montserrat" panose="00000500000000000000" pitchFamily="2" charset="0"/>
              <a:ea typeface="Arial"/>
              <a:cs typeface="Arial"/>
              <a:sym typeface="Arial"/>
            </a:rPr>
            <a:t>Veteran-owned Small Business </a:t>
          </a:r>
          <a:endParaRPr kumimoji="0" lang="en-US" sz="1200" b="0" i="0" u="none" strike="noStrike" kern="1200" cap="none" spc="0" normalizeH="0" baseline="0" noProof="0" dirty="0">
            <a:ln>
              <a:noFill/>
            </a:ln>
            <a:effectLst/>
            <a:uLnTx/>
            <a:uFillTx/>
            <a:latin typeface="Montserrat" panose="00000500000000000000" pitchFamily="2" charset="0"/>
            <a:cs typeface="Arial"/>
            <a:sym typeface="Arial"/>
          </a:endParaRPr>
        </a:p>
        <a:p>
          <a:pPr marL="114300" lvl="1" indent="-114300" algn="ctr" defTabSz="533400">
            <a:lnSpc>
              <a:spcPct val="90000"/>
            </a:lnSpc>
            <a:spcBef>
              <a:spcPct val="0"/>
            </a:spcBef>
            <a:spcAft>
              <a:spcPct val="15000"/>
            </a:spcAft>
            <a:buChar char="•"/>
          </a:pPr>
          <a:r>
            <a:rPr kumimoji="0" lang="en-US" sz="1200" b="0" i="0" u="none" strike="noStrike" kern="1200" cap="none" spc="0" normalizeH="0" baseline="0" noProof="0" dirty="0">
              <a:ln>
                <a:noFill/>
              </a:ln>
              <a:effectLst/>
              <a:uLnTx/>
              <a:uFillTx/>
              <a:latin typeface="Montserrat" panose="00000500000000000000" pitchFamily="2" charset="0"/>
              <a:ea typeface="Arial"/>
              <a:cs typeface="Arial"/>
              <a:sym typeface="Arial"/>
            </a:rPr>
            <a:t>Service Disabled Veteran-owned Small Business</a:t>
          </a:r>
          <a:endParaRPr kumimoji="0" lang="en-US" sz="1200" b="0" i="0" u="none" strike="noStrike" kern="1200" cap="none" spc="0" normalizeH="0" baseline="0" noProof="0" dirty="0">
            <a:ln>
              <a:noFill/>
            </a:ln>
            <a:effectLst/>
            <a:uLnTx/>
            <a:uFillTx/>
            <a:latin typeface="Montserrat" panose="00000500000000000000" pitchFamily="2" charset="0"/>
            <a:cs typeface="Arial"/>
            <a:sym typeface="Arial"/>
          </a:endParaRPr>
        </a:p>
        <a:p>
          <a:pPr marL="342900" lvl="2" indent="-171450" algn="ctr" defTabSz="711200">
            <a:lnSpc>
              <a:spcPct val="90000"/>
            </a:lnSpc>
            <a:spcBef>
              <a:spcPct val="0"/>
            </a:spcBef>
            <a:spcAft>
              <a:spcPct val="15000"/>
            </a:spcAft>
            <a:buChar char="•"/>
          </a:pPr>
          <a:endParaRPr kumimoji="0" lang="en-US" sz="1600" b="0" i="0" u="none" strike="noStrike" kern="1200" cap="none" spc="0" normalizeH="0" baseline="0" noProof="0" dirty="0">
            <a:ln>
              <a:noFill/>
            </a:ln>
            <a:effectLst/>
            <a:uLnTx/>
            <a:uFillTx/>
            <a:latin typeface="Montserrat" panose="00000500000000000000" pitchFamily="2" charset="0"/>
            <a:ea typeface="Arial"/>
            <a:cs typeface="Arial"/>
            <a:sym typeface="Arial"/>
          </a:endParaRPr>
        </a:p>
        <a:p>
          <a:pPr marL="114300" lvl="1" indent="-114300" algn="ctr" defTabSz="533400">
            <a:lnSpc>
              <a:spcPct val="90000"/>
            </a:lnSpc>
            <a:spcBef>
              <a:spcPct val="0"/>
            </a:spcBef>
            <a:spcAft>
              <a:spcPct val="15000"/>
            </a:spcAft>
            <a:buFontTx/>
            <a:buNone/>
          </a:pPr>
          <a:r>
            <a:rPr kumimoji="0" lang="en-US" sz="1200" b="0" i="0" u="none" strike="noStrike" kern="1200" cap="none" spc="0" normalizeH="0" baseline="0" noProof="0" dirty="0">
              <a:ln>
                <a:noFill/>
              </a:ln>
              <a:effectLst/>
              <a:uLnTx/>
              <a:uFillTx/>
              <a:latin typeface="Montserrat" panose="00000500000000000000" pitchFamily="2" charset="0"/>
              <a:ea typeface="Arial"/>
              <a:cs typeface="Arial"/>
              <a:sym typeface="Arial"/>
            </a:rPr>
            <a:t>www.sba.gov/federal-contracting/contracting-assistance-programs</a:t>
          </a:r>
        </a:p>
      </dsp:txBody>
      <dsp:txXfrm>
        <a:off x="3104002" y="1502554"/>
        <a:ext cx="5303521" cy="24688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DA075-A547-4A39-82FD-AE329688CDB4}" type="datetimeFigureOut">
              <a:rPr lang="en-US" smtClean="0"/>
              <a:t>6/12/2023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2182CF-8459-4483-977E-7AA02281441C}" type="slidenum">
              <a:rPr lang="en-US" smtClean="0"/>
              <a:t>‹#›</a:t>
            </a:fld>
            <a:endParaRPr lang="en-US" dirty="0"/>
          </a:p>
        </p:txBody>
      </p:sp>
    </p:spTree>
    <p:extLst>
      <p:ext uri="{BB962C8B-B14F-4D97-AF65-F5344CB8AC3E}">
        <p14:creationId xmlns:p14="http://schemas.microsoft.com/office/powerpoint/2010/main" val="3609792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1" name="Google Shape;2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2992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5918BAC-D253-480A-BCA8-6FD274DB9B06}"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40185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FD550-9FA1-4511-815C-2991A1A12A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1664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25FF1-DA95-4C23-B74A-56ED9F4B5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533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918BAC-D253-480A-BCA8-6FD274DB9B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649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25FF1-DA95-4C23-B74A-56ED9F4B5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9942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25FF1-DA95-4C23-B74A-56ED9F4B5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191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918BAC-D253-480A-BCA8-6FD274DB9B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98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918BAC-D253-480A-BCA8-6FD274DB9B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7020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6: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26: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3" name="Google Shape;373;p26:notes"/>
          <p:cNvSpPr txBox="1">
            <a:spLocks noGrp="1"/>
          </p:cNvSpPr>
          <p:nvPr>
            <p:ph type="sldNum" idx="12"/>
          </p:nvPr>
        </p:nvSpPr>
        <p:spPr>
          <a:xfrm>
            <a:off x="6905625" y="6513513"/>
            <a:ext cx="5283200" cy="3429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908926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25FF1-DA95-4C23-B74A-56ED9F4B5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153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7832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5A9E65-D62D-4ABA-9C18-254741CC5F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9881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5918BAC-D253-480A-BCA8-6FD274DB9B06}"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81011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5918BAC-D253-480A-BCA8-6FD274DB9B06}"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82943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5918BAC-D253-480A-BCA8-6FD274DB9B06}"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15364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5918BAC-D253-480A-BCA8-6FD274DB9B06}"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306706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4:notes"/>
          <p:cNvSpPr txBox="1">
            <a:spLocks noGrp="1"/>
          </p:cNvSpPr>
          <p:nvPr>
            <p:ph type="body" idx="1"/>
          </p:nvPr>
        </p:nvSpPr>
        <p:spPr>
          <a:xfrm>
            <a:off x="669678" y="4266368"/>
            <a:ext cx="5357400" cy="4041900"/>
          </a:xfrm>
          <a:prstGeom prst="rect">
            <a:avLst/>
          </a:prstGeom>
          <a:noFill/>
          <a:ln>
            <a:noFill/>
          </a:ln>
        </p:spPr>
        <p:txBody>
          <a:bodyPr spcFirstLastPara="1" wrap="square" lIns="89450" tIns="44725" rIns="89450" bIns="44725" anchor="t" anchorCtr="0">
            <a:noAutofit/>
          </a:bodyPr>
          <a:lstStyle/>
          <a:p>
            <a:pPr marL="0" lvl="0" indent="0" algn="l" rtl="0">
              <a:spcBef>
                <a:spcPts val="0"/>
              </a:spcBef>
              <a:spcAft>
                <a:spcPts val="0"/>
              </a:spcAft>
              <a:buClr>
                <a:schemeClr val="dk1"/>
              </a:buClr>
              <a:buSzPts val="1100"/>
              <a:buFont typeface="Arial"/>
              <a:buNone/>
            </a:pPr>
            <a:endParaRPr b="1" dirty="0"/>
          </a:p>
        </p:txBody>
      </p:sp>
      <p:sp>
        <p:nvSpPr>
          <p:cNvPr id="235" name="Google Shape;235;p4:notes"/>
          <p:cNvSpPr>
            <a:spLocks noGrp="1" noRot="1" noChangeAspect="1"/>
          </p:cNvSpPr>
          <p:nvPr>
            <p:ph type="sldImg" idx="2"/>
          </p:nvPr>
        </p:nvSpPr>
        <p:spPr>
          <a:xfrm>
            <a:off x="354013" y="673100"/>
            <a:ext cx="5988050" cy="3368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2776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f62d731f67_2_0: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1f62d731f67_2_0:notes"/>
          <p:cNvSpPr txBox="1">
            <a:spLocks noGrp="1"/>
          </p:cNvSpPr>
          <p:nvPr>
            <p:ph type="body" idx="1"/>
          </p:nvPr>
        </p:nvSpPr>
        <p:spPr>
          <a:xfrm>
            <a:off x="1219200" y="3257550"/>
            <a:ext cx="9753600" cy="3086100"/>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273" name="Google Shape;273;g1f62d731f67_2_0:notes"/>
          <p:cNvSpPr txBox="1">
            <a:spLocks noGrp="1"/>
          </p:cNvSpPr>
          <p:nvPr>
            <p:ph type="sldNum" idx="12"/>
          </p:nvPr>
        </p:nvSpPr>
        <p:spPr>
          <a:xfrm>
            <a:off x="6905980" y="6513909"/>
            <a:ext cx="5283000" cy="342900"/>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8</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527058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2329765323_0_261: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12329765323_0_261:notes"/>
          <p:cNvSpPr txBox="1">
            <a:spLocks noGrp="1"/>
          </p:cNvSpPr>
          <p:nvPr>
            <p:ph type="body" idx="1"/>
          </p:nvPr>
        </p:nvSpPr>
        <p:spPr>
          <a:xfrm>
            <a:off x="1219203" y="3257550"/>
            <a:ext cx="9753600" cy="3086100"/>
          </a:xfrm>
          <a:prstGeom prst="rect">
            <a:avLst/>
          </a:prstGeom>
          <a:noFill/>
          <a:ln>
            <a:noFill/>
          </a:ln>
        </p:spPr>
        <p:txBody>
          <a:bodyPr spcFirstLastPara="1" wrap="square" lIns="93275" tIns="93275" rIns="93275" bIns="93275" anchor="t" anchorCtr="0">
            <a:noAutofit/>
          </a:bodyPr>
          <a:lstStyle/>
          <a:p>
            <a:pPr marL="0" lvl="0" indent="0" algn="l" rtl="0">
              <a:spcBef>
                <a:spcPts val="0"/>
              </a:spcBef>
              <a:spcAft>
                <a:spcPts val="0"/>
              </a:spcAft>
              <a:buClr>
                <a:schemeClr val="dk1"/>
              </a:buClr>
              <a:buSzPts val="1100"/>
              <a:buFont typeface="Arial"/>
              <a:buNone/>
            </a:pPr>
            <a:endParaRPr b="0" dirty="0">
              <a:solidFill>
                <a:schemeClr val="dk1"/>
              </a:solidFill>
            </a:endParaRPr>
          </a:p>
        </p:txBody>
      </p:sp>
      <p:sp>
        <p:nvSpPr>
          <p:cNvPr id="253" name="Google Shape;253;g12329765323_0_261:notes"/>
          <p:cNvSpPr txBox="1">
            <a:spLocks noGrp="1"/>
          </p:cNvSpPr>
          <p:nvPr>
            <p:ph type="sldNum" idx="12"/>
          </p:nvPr>
        </p:nvSpPr>
        <p:spPr>
          <a:xfrm>
            <a:off x="6905978" y="6513910"/>
            <a:ext cx="5283000" cy="342900"/>
          </a:xfrm>
          <a:prstGeom prst="rect">
            <a:avLst/>
          </a:prstGeom>
          <a:noFill/>
          <a:ln>
            <a:noFill/>
          </a:ln>
        </p:spPr>
        <p:txBody>
          <a:bodyPr spcFirstLastPara="1" wrap="square" lIns="93275" tIns="46600" rIns="93275" bIns="466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92267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0_제목 슬라이드">
  <p:cSld name="10_제목 슬라이드">
    <p:spTree>
      <p:nvGrpSpPr>
        <p:cNvPr id="1" name="Shape 11"/>
        <p:cNvGrpSpPr/>
        <p:nvPr/>
      </p:nvGrpSpPr>
      <p:grpSpPr>
        <a:xfrm>
          <a:off x="0" y="0"/>
          <a:ext cx="0" cy="0"/>
          <a:chOff x="0" y="0"/>
          <a:chExt cx="0" cy="0"/>
        </a:xfrm>
      </p:grpSpPr>
      <p:sp>
        <p:nvSpPr>
          <p:cNvPr id="12" name="Google Shape;12;p2"/>
          <p:cNvSpPr>
            <a:spLocks noGrp="1"/>
          </p:cNvSpPr>
          <p:nvPr>
            <p:ph type="pic" idx="2"/>
          </p:nvPr>
        </p:nvSpPr>
        <p:spPr>
          <a:xfrm>
            <a:off x="0" y="1"/>
            <a:ext cx="12192000" cy="4190999"/>
          </a:xfrm>
          <a:prstGeom prst="rect">
            <a:avLst/>
          </a:prstGeom>
          <a:noFill/>
          <a:ln>
            <a:noFill/>
          </a:ln>
        </p:spPr>
      </p:sp>
      <p:sp>
        <p:nvSpPr>
          <p:cNvPr id="13" name="Google Shape;13;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888888"/>
              </a:solidFill>
              <a:effectLst/>
              <a:uLnTx/>
              <a:uFillTx/>
              <a:latin typeface="Montserrat"/>
              <a:sym typeface="Montserrat"/>
            </a:endParaRPr>
          </a:p>
        </p:txBody>
      </p:sp>
      <p:sp>
        <p:nvSpPr>
          <p:cNvPr id="14" name="Google Shape;14;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888888"/>
              </a:solidFill>
              <a:effectLst/>
              <a:uLnTx/>
              <a:uFillTx/>
              <a:latin typeface="Montserrat"/>
              <a:sym typeface="Montserrat"/>
            </a:endParaRPr>
          </a:p>
        </p:txBody>
      </p:sp>
      <p:sp>
        <p:nvSpPr>
          <p:cNvPr id="15" name="Google Shape;15;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0" cap="none" spc="0" normalizeH="0" baseline="0" noProof="0" dirty="0">
              <a:ln>
                <a:noFill/>
              </a:ln>
              <a:solidFill>
                <a:srgbClr val="888888"/>
              </a:solidFill>
              <a:effectLst/>
              <a:uLnTx/>
              <a:uFillTx/>
              <a:latin typeface="Montserrat"/>
              <a:sym typeface="Montserrat"/>
            </a:endParaRPr>
          </a:p>
        </p:txBody>
      </p:sp>
    </p:spTree>
    <p:extLst>
      <p:ext uri="{BB962C8B-B14F-4D97-AF65-F5344CB8AC3E}">
        <p14:creationId xmlns:p14="http://schemas.microsoft.com/office/powerpoint/2010/main" val="298835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9"/>
        <p:cNvGrpSpPr/>
        <p:nvPr/>
      </p:nvGrpSpPr>
      <p:grpSpPr>
        <a:xfrm>
          <a:off x="0" y="0"/>
          <a:ext cx="0" cy="0"/>
          <a:chOff x="0" y="0"/>
          <a:chExt cx="0" cy="0"/>
        </a:xfrm>
      </p:grpSpPr>
      <p:sp>
        <p:nvSpPr>
          <p:cNvPr id="20" name="Google Shape;20;p20"/>
          <p:cNvSpPr txBox="1">
            <a:spLocks noGrp="1"/>
          </p:cNvSpPr>
          <p:nvPr>
            <p:ph type="title"/>
          </p:nvPr>
        </p:nvSpPr>
        <p:spPr>
          <a:xfrm>
            <a:off x="418367" y="1396277"/>
            <a:ext cx="11360800" cy="7635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800"/>
              <a:buFont typeface="Arial"/>
              <a:buNone/>
              <a:defRPr sz="2400" b="1">
                <a:solidFill>
                  <a:srgbClr val="002665"/>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21" name="Google Shape;21;p20" title="Decorative Image"/>
          <p:cNvPicPr preferRelativeResize="0"/>
          <p:nvPr/>
        </p:nvPicPr>
        <p:blipFill rotWithShape="1">
          <a:blip r:embed="rId2">
            <a:alphaModFix/>
          </a:blip>
          <a:srcRect/>
          <a:stretch/>
        </p:blipFill>
        <p:spPr>
          <a:xfrm>
            <a:off x="1" y="-1"/>
            <a:ext cx="12192001" cy="1086352"/>
          </a:xfrm>
          <a:prstGeom prst="rect">
            <a:avLst/>
          </a:prstGeom>
          <a:noFill/>
          <a:ln>
            <a:noFill/>
          </a:ln>
        </p:spPr>
      </p:pic>
      <p:sp>
        <p:nvSpPr>
          <p:cNvPr id="22" name="Google Shape;22;p20"/>
          <p:cNvSpPr txBox="1">
            <a:spLocks noGrp="1"/>
          </p:cNvSpPr>
          <p:nvPr>
            <p:ph type="body" idx="1"/>
          </p:nvPr>
        </p:nvSpPr>
        <p:spPr>
          <a:xfrm>
            <a:off x="415600" y="2274452"/>
            <a:ext cx="11360800" cy="3512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solidFill>
                  <a:srgbClr val="3F3F3F"/>
                </a:solidFil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2259117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165100" y="431114"/>
            <a:ext cx="1186180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425170" y="1114684"/>
            <a:ext cx="11341658" cy="460883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3100" b="0" i="0">
                <a:solidFill>
                  <a:schemeClr val="dk1"/>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21" name="Google Shape;21;p2"/>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22" name="Google Shape;22;p2"/>
          <p:cNvSpPr txBox="1">
            <a:spLocks noGrp="1"/>
          </p:cNvSpPr>
          <p:nvPr>
            <p:ph type="sldNum" idx="12"/>
          </p:nvPr>
        </p:nvSpPr>
        <p:spPr>
          <a:xfrm>
            <a:off x="11510518" y="6497344"/>
            <a:ext cx="274320" cy="224790"/>
          </a:xfrm>
          <a:prstGeom prst="rect">
            <a:avLst/>
          </a:prstGeom>
          <a:noFill/>
          <a:ln>
            <a:noFill/>
          </a:ln>
        </p:spPr>
        <p:txBody>
          <a:bodyPr spcFirstLastPara="1" wrap="square" lIns="0" tIns="0" rIns="0" bIns="0" anchor="t" anchorCtr="0">
            <a:spAutoFit/>
          </a:bodyPr>
          <a:lstStyle>
            <a:lvl1pPr marL="38100" marR="0" lvl="0" indent="0" algn="l">
              <a:lnSpc>
                <a:spcPct val="117857"/>
              </a:lnSpc>
              <a:spcBef>
                <a:spcPts val="0"/>
              </a:spcBef>
              <a:buNone/>
              <a:defRPr sz="1400" b="0" i="0">
                <a:solidFill>
                  <a:srgbClr val="7E7E7E"/>
                </a:solidFill>
                <a:latin typeface="Arial"/>
                <a:ea typeface="Arial"/>
                <a:cs typeface="Arial"/>
                <a:sym typeface="Arial"/>
              </a:defRPr>
            </a:lvl1pPr>
            <a:lvl2pPr marL="38100" marR="0" lvl="1" indent="0" algn="l">
              <a:lnSpc>
                <a:spcPct val="117857"/>
              </a:lnSpc>
              <a:spcBef>
                <a:spcPts val="0"/>
              </a:spcBef>
              <a:buNone/>
              <a:defRPr sz="1400" b="0" i="0">
                <a:solidFill>
                  <a:srgbClr val="7E7E7E"/>
                </a:solidFill>
                <a:latin typeface="Arial"/>
                <a:ea typeface="Arial"/>
                <a:cs typeface="Arial"/>
                <a:sym typeface="Arial"/>
              </a:defRPr>
            </a:lvl2pPr>
            <a:lvl3pPr marL="38100" marR="0" lvl="2" indent="0" algn="l">
              <a:lnSpc>
                <a:spcPct val="117857"/>
              </a:lnSpc>
              <a:spcBef>
                <a:spcPts val="0"/>
              </a:spcBef>
              <a:buNone/>
              <a:defRPr sz="1400" b="0" i="0">
                <a:solidFill>
                  <a:srgbClr val="7E7E7E"/>
                </a:solidFill>
                <a:latin typeface="Arial"/>
                <a:ea typeface="Arial"/>
                <a:cs typeface="Arial"/>
                <a:sym typeface="Arial"/>
              </a:defRPr>
            </a:lvl3pPr>
            <a:lvl4pPr marL="38100" marR="0" lvl="3" indent="0" algn="l">
              <a:lnSpc>
                <a:spcPct val="117857"/>
              </a:lnSpc>
              <a:spcBef>
                <a:spcPts val="0"/>
              </a:spcBef>
              <a:buNone/>
              <a:defRPr sz="1400" b="0" i="0">
                <a:solidFill>
                  <a:srgbClr val="7E7E7E"/>
                </a:solidFill>
                <a:latin typeface="Arial"/>
                <a:ea typeface="Arial"/>
                <a:cs typeface="Arial"/>
                <a:sym typeface="Arial"/>
              </a:defRPr>
            </a:lvl4pPr>
            <a:lvl5pPr marL="38100" marR="0" lvl="4" indent="0" algn="l">
              <a:lnSpc>
                <a:spcPct val="117857"/>
              </a:lnSpc>
              <a:spcBef>
                <a:spcPts val="0"/>
              </a:spcBef>
              <a:buNone/>
              <a:defRPr sz="1400" b="0" i="0">
                <a:solidFill>
                  <a:srgbClr val="7E7E7E"/>
                </a:solidFill>
                <a:latin typeface="Arial"/>
                <a:ea typeface="Arial"/>
                <a:cs typeface="Arial"/>
                <a:sym typeface="Arial"/>
              </a:defRPr>
            </a:lvl5pPr>
            <a:lvl6pPr marL="38100" marR="0" lvl="5" indent="0" algn="l">
              <a:lnSpc>
                <a:spcPct val="117857"/>
              </a:lnSpc>
              <a:spcBef>
                <a:spcPts val="0"/>
              </a:spcBef>
              <a:buNone/>
              <a:defRPr sz="1400" b="0" i="0">
                <a:solidFill>
                  <a:srgbClr val="7E7E7E"/>
                </a:solidFill>
                <a:latin typeface="Arial"/>
                <a:ea typeface="Arial"/>
                <a:cs typeface="Arial"/>
                <a:sym typeface="Arial"/>
              </a:defRPr>
            </a:lvl6pPr>
            <a:lvl7pPr marL="38100" marR="0" lvl="6" indent="0" algn="l">
              <a:lnSpc>
                <a:spcPct val="117857"/>
              </a:lnSpc>
              <a:spcBef>
                <a:spcPts val="0"/>
              </a:spcBef>
              <a:buNone/>
              <a:defRPr sz="1400" b="0" i="0">
                <a:solidFill>
                  <a:srgbClr val="7E7E7E"/>
                </a:solidFill>
                <a:latin typeface="Arial"/>
                <a:ea typeface="Arial"/>
                <a:cs typeface="Arial"/>
                <a:sym typeface="Arial"/>
              </a:defRPr>
            </a:lvl7pPr>
            <a:lvl8pPr marL="38100" marR="0" lvl="7" indent="0" algn="l">
              <a:lnSpc>
                <a:spcPct val="117857"/>
              </a:lnSpc>
              <a:spcBef>
                <a:spcPts val="0"/>
              </a:spcBef>
              <a:buNone/>
              <a:defRPr sz="1400" b="0" i="0">
                <a:solidFill>
                  <a:srgbClr val="7E7E7E"/>
                </a:solidFill>
                <a:latin typeface="Arial"/>
                <a:ea typeface="Arial"/>
                <a:cs typeface="Arial"/>
                <a:sym typeface="Arial"/>
              </a:defRPr>
            </a:lvl8pPr>
            <a:lvl9pPr marL="38100" marR="0" lvl="8" indent="0" algn="l">
              <a:lnSpc>
                <a:spcPct val="117857"/>
              </a:lnSpc>
              <a:spcBef>
                <a:spcPts val="0"/>
              </a:spcBef>
              <a:buNone/>
              <a:defRPr sz="1400" b="0" i="0">
                <a:solidFill>
                  <a:srgbClr val="7E7E7E"/>
                </a:solidFill>
                <a:latin typeface="Arial"/>
                <a:ea typeface="Arial"/>
                <a:cs typeface="Arial"/>
                <a:sym typeface="Arial"/>
              </a:defRPr>
            </a:lvl9pPr>
          </a:lstStyle>
          <a:p>
            <a:pPr marL="38100" marR="0" lvl="0" indent="0" algn="l" defTabSz="914400" rtl="0" eaLnBrk="1" fontAlgn="auto" latinLnBrk="0" hangingPunct="1">
              <a:lnSpc>
                <a:spcPct val="117857"/>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7E7E7E"/>
                </a:solidFill>
                <a:effectLst/>
                <a:uLnTx/>
                <a:uFillTx/>
                <a:latin typeface="Arial"/>
                <a:cs typeface="Arial"/>
                <a:sym typeface="Arial"/>
              </a:rPr>
              <a:pPr marL="38100" marR="0" lvl="0" indent="0" algn="l" defTabSz="914400" rtl="0" eaLnBrk="1" fontAlgn="auto" latinLnBrk="0" hangingPunct="1">
                <a:lnSpc>
                  <a:spcPct val="117857"/>
                </a:lnSpc>
                <a:spcBef>
                  <a:spcPts val="0"/>
                </a:spcBef>
                <a:spcAft>
                  <a:spcPts val="0"/>
                </a:spcAft>
                <a:buClr>
                  <a:srgbClr val="000000"/>
                </a:buClr>
                <a:buSzTx/>
                <a:buFont typeface="Arial"/>
                <a:buNone/>
                <a:tabLst/>
                <a:defRPr/>
              </a:pPr>
              <a:t>‹#›</a:t>
            </a:fld>
            <a:endParaRPr kumimoji="0" sz="1400" b="0" i="0" u="none" strike="noStrike" kern="0" cap="none" spc="0" normalizeH="0" baseline="0" noProof="0" dirty="0">
              <a:ln>
                <a:noFill/>
              </a:ln>
              <a:solidFill>
                <a:srgbClr val="7E7E7E"/>
              </a:solidFill>
              <a:effectLst/>
              <a:uLnTx/>
              <a:uFillTx/>
              <a:latin typeface="Arial"/>
              <a:cs typeface="Arial"/>
              <a:sym typeface="Arial"/>
            </a:endParaRPr>
          </a:p>
        </p:txBody>
      </p:sp>
    </p:spTree>
    <p:extLst>
      <p:ext uri="{BB962C8B-B14F-4D97-AF65-F5344CB8AC3E}">
        <p14:creationId xmlns:p14="http://schemas.microsoft.com/office/powerpoint/2010/main" val="115713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65100" y="431114"/>
            <a:ext cx="11861800" cy="677108"/>
          </a:xfrm>
        </p:spPr>
        <p:txBody>
          <a:bodyPr lIns="0" tIns="0" rIns="0" bIns="0"/>
          <a:lstStyle>
            <a:lvl1pPr>
              <a:defRPr sz="4400" b="1" i="0">
                <a:solidFill>
                  <a:schemeClr val="tx1"/>
                </a:solidFill>
                <a:latin typeface="Arial"/>
                <a:cs typeface="Arial"/>
              </a:defRPr>
            </a:lvl1pPr>
          </a:lstStyle>
          <a:p>
            <a:endParaRPr/>
          </a:p>
        </p:txBody>
      </p:sp>
      <p:sp>
        <p:nvSpPr>
          <p:cNvPr id="3" name="Holder 3"/>
          <p:cNvSpPr>
            <a:spLocks noGrp="1"/>
          </p:cNvSpPr>
          <p:nvPr>
            <p:ph sz="half" idx="2"/>
          </p:nvPr>
        </p:nvSpPr>
        <p:spPr>
          <a:xfrm>
            <a:off x="682888" y="1472310"/>
            <a:ext cx="5129105" cy="276999"/>
          </a:xfrm>
          <a:prstGeom prst="rect">
            <a:avLst/>
          </a:prstGeom>
        </p:spPr>
        <p:txBody>
          <a:bodyPr wrap="square" lIns="0" tIns="0" rIns="0" bIns="0">
            <a:spAutoFit/>
          </a:bodyPr>
          <a:lstStyle>
            <a:lvl1pPr>
              <a:defRPr sz="1800" b="1" i="0">
                <a:solidFill>
                  <a:schemeClr val="tx1"/>
                </a:solidFill>
                <a:latin typeface="Arial"/>
                <a:cs typeface="Arial"/>
              </a:defRPr>
            </a:lvl1pPr>
          </a:lstStyle>
          <a:p>
            <a:endParaRPr/>
          </a:p>
        </p:txBody>
      </p:sp>
      <p:sp>
        <p:nvSpPr>
          <p:cNvPr id="4" name="Holder 4"/>
          <p:cNvSpPr>
            <a:spLocks noGrp="1"/>
          </p:cNvSpPr>
          <p:nvPr>
            <p:ph sz="half" idx="3"/>
          </p:nvPr>
        </p:nvSpPr>
        <p:spPr>
          <a:xfrm>
            <a:off x="6608233" y="1472311"/>
            <a:ext cx="4947920" cy="276999"/>
          </a:xfrm>
          <a:prstGeom prst="rect">
            <a:avLst/>
          </a:prstGeom>
        </p:spPr>
        <p:txBody>
          <a:bodyPr wrap="square" lIns="0" tIns="0" rIns="0" bIns="0">
            <a:spAutoFit/>
          </a:bodyPr>
          <a:lstStyle>
            <a:lvl1pPr>
              <a:defRPr sz="1800" b="1" i="0">
                <a:solidFill>
                  <a:schemeClr val="tx1"/>
                </a:solidFill>
                <a:latin typeface="Arial"/>
                <a:cs typeface="Arial"/>
              </a:defRPr>
            </a:lvl1pPr>
          </a:lstStyle>
          <a:p>
            <a:endParaRPr/>
          </a:p>
        </p:txBody>
      </p:sp>
      <p:sp>
        <p:nvSpPr>
          <p:cNvPr id="5" name="Holder 5"/>
          <p:cNvSpPr>
            <a:spLocks noGrp="1"/>
          </p:cNvSpPr>
          <p:nvPr>
            <p:ph type="ftr" sz="quarter" idx="5"/>
          </p:nvPr>
        </p:nvSpPr>
        <p:spPr>
          <a:xfrm>
            <a:off x="4145280" y="6377940"/>
            <a:ext cx="3901440" cy="276999"/>
          </a:xfrm>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dirty="0">
              <a:ln>
                <a:noFill/>
              </a:ln>
              <a:solidFill>
                <a:srgbClr val="000000">
                  <a:tint val="75000"/>
                </a:srgbClr>
              </a:solidFill>
              <a:effectLst/>
              <a:uLnTx/>
              <a:uFillTx/>
              <a:latin typeface="Calibri"/>
              <a:cs typeface="Calibri"/>
              <a:sym typeface="Calibri"/>
            </a:endParaRPr>
          </a:p>
        </p:txBody>
      </p:sp>
      <p:sp>
        <p:nvSpPr>
          <p:cNvPr id="6" name="Holder 6"/>
          <p:cNvSpPr>
            <a:spLocks noGrp="1"/>
          </p:cNvSpPr>
          <p:nvPr>
            <p:ph type="dt" sz="half" idx="6"/>
          </p:nvPr>
        </p:nvSpPr>
        <p:spPr>
          <a:xfrm>
            <a:off x="609600" y="6377940"/>
            <a:ext cx="2804160" cy="276999"/>
          </a:xfrm>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1D8BD707-D9CF-40AE-B4C6-C98DA3205C09}" type="datetimeFigureOut">
              <a:rPr kumimoji="0" lang="en-US" sz="1800" b="0" i="0" u="none" strike="noStrike" kern="0" cap="none" spc="0" normalizeH="0" baseline="0" noProof="0">
                <a:ln>
                  <a:noFill/>
                </a:ln>
                <a:solidFill>
                  <a:srgbClr val="000000">
                    <a:tint val="75000"/>
                  </a:srgbClr>
                </a:solidFill>
                <a:effectLst/>
                <a:uLnTx/>
                <a:uFillTx/>
                <a:latin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6/12/2023</a:t>
            </a:fld>
            <a:endParaRPr kumimoji="0" lang="en-US" sz="1800" b="0" i="0" u="none" strike="noStrike" kern="0" cap="none" spc="0" normalizeH="0" baseline="0" noProof="0" dirty="0">
              <a:ln>
                <a:noFill/>
              </a:ln>
              <a:solidFill>
                <a:srgbClr val="000000">
                  <a:tint val="75000"/>
                </a:srgbClr>
              </a:solidFill>
              <a:effectLst/>
              <a:uLnTx/>
              <a:uFillTx/>
              <a:latin typeface="Calibri"/>
              <a:cs typeface="Calibri"/>
              <a:sym typeface="Calibri"/>
            </a:endParaRPr>
          </a:p>
        </p:txBody>
      </p:sp>
      <p:sp>
        <p:nvSpPr>
          <p:cNvPr id="7" name="Holder 7"/>
          <p:cNvSpPr>
            <a:spLocks noGrp="1"/>
          </p:cNvSpPr>
          <p:nvPr>
            <p:ph type="sldNum" sz="quarter" idx="7"/>
          </p:nvPr>
        </p:nvSpPr>
        <p:spPr>
          <a:xfrm>
            <a:off x="11510518" y="6497344"/>
            <a:ext cx="274320" cy="254237"/>
          </a:xfrm>
        </p:spPr>
        <p:txBody>
          <a:bodyPr lIns="0" tIns="0" rIns="0" bIns="0"/>
          <a:lstStyle>
            <a:lvl1pPr algn="r">
              <a:defRPr>
                <a:solidFill>
                  <a:schemeClr val="tx1">
                    <a:tint val="75000"/>
                  </a:schemeClr>
                </a:solidFill>
              </a:defRPr>
            </a:lvl1pPr>
          </a:lstStyle>
          <a:p>
            <a:pPr marL="38100" marR="0" lvl="0" indent="0" algn="r" defTabSz="914400" rtl="0" eaLnBrk="1" fontAlgn="auto" latinLnBrk="0" hangingPunct="1">
              <a:lnSpc>
                <a:spcPct val="117857"/>
              </a:lnSpc>
              <a:spcBef>
                <a:spcPts val="0"/>
              </a:spcBef>
              <a:spcAft>
                <a:spcPts val="0"/>
              </a:spcAft>
              <a:buClr>
                <a:srgbClr val="000000"/>
              </a:buClr>
              <a:buSzTx/>
              <a:buFont typeface="Arial"/>
              <a:buNone/>
              <a:tabLst/>
              <a:defRPr/>
            </a:pPr>
            <a:fld id="{B6F15528-21DE-4FAA-801E-634DDDAF4B2B}" type="slidenum">
              <a:rPr kumimoji="0" sz="1400" b="0" i="0" u="none" strike="noStrike" kern="0" cap="none" spc="0" normalizeH="0" baseline="0" noProof="0">
                <a:ln>
                  <a:noFill/>
                </a:ln>
                <a:solidFill>
                  <a:srgbClr val="000000">
                    <a:tint val="75000"/>
                  </a:srgbClr>
                </a:solidFill>
                <a:effectLst/>
                <a:uLnTx/>
                <a:uFillTx/>
                <a:latin typeface="Arial"/>
                <a:cs typeface="Arial"/>
                <a:sym typeface="Arial"/>
              </a:rPr>
              <a:pPr marL="38100" marR="0" lvl="0" indent="0" algn="r" defTabSz="914400" rtl="0" eaLnBrk="1" fontAlgn="auto" latinLnBrk="0" hangingPunct="1">
                <a:lnSpc>
                  <a:spcPct val="117857"/>
                </a:lnSpc>
                <a:spcBef>
                  <a:spcPts val="0"/>
                </a:spcBef>
                <a:spcAft>
                  <a:spcPts val="0"/>
                </a:spcAft>
                <a:buClr>
                  <a:srgbClr val="000000"/>
                </a:buClr>
                <a:buSzTx/>
                <a:buFont typeface="Arial"/>
                <a:buNone/>
                <a:tabLst/>
                <a:defRPr/>
              </a:pPr>
              <a:t>‹#›</a:t>
            </a:fld>
            <a:endParaRPr kumimoji="0" sz="1400" b="0" i="0" u="none" strike="noStrike" kern="0" cap="none" spc="0" normalizeH="0" baseline="0" noProof="0" dirty="0">
              <a:ln>
                <a:noFill/>
              </a:ln>
              <a:solidFill>
                <a:srgbClr val="000000">
                  <a:tint val="75000"/>
                </a:srgbClr>
              </a:solidFill>
              <a:effectLst/>
              <a:uLnTx/>
              <a:uFillTx/>
              <a:latin typeface="Arial"/>
              <a:cs typeface="Arial"/>
              <a:sym typeface="Arial"/>
            </a:endParaRPr>
          </a:p>
        </p:txBody>
      </p:sp>
    </p:spTree>
    <p:extLst>
      <p:ext uri="{BB962C8B-B14F-4D97-AF65-F5344CB8AC3E}">
        <p14:creationId xmlns:p14="http://schemas.microsoft.com/office/powerpoint/2010/main" val="3335925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609601" y="274637"/>
            <a:ext cx="10972800" cy="1143000"/>
          </a:xfrm>
          <a:prstGeom prst="rect">
            <a:avLst/>
          </a:prstGeom>
          <a:noFill/>
          <a:ln>
            <a:noFill/>
          </a:ln>
        </p:spPr>
        <p:txBody>
          <a:bodyPr spcFirstLastPara="1" wrap="square" lIns="123150" tIns="123150" rIns="123150" bIns="123150" anchor="ctr" anchorCtr="0">
            <a:noAutofit/>
          </a:bodyPr>
          <a:lstStyle>
            <a:lvl1pPr marR="0" lvl="0" algn="ctr">
              <a:lnSpc>
                <a:spcPct val="100000"/>
              </a:lnSpc>
              <a:spcBef>
                <a:spcPts val="0"/>
              </a:spcBef>
              <a:spcAft>
                <a:spcPts val="0"/>
              </a:spcAft>
              <a:buClr>
                <a:schemeClr val="dk1"/>
              </a:buClr>
              <a:buSzPts val="4400"/>
              <a:buFont typeface="Calibri"/>
              <a:buNone/>
              <a:defRPr sz="59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2400"/>
            </a:lvl2pPr>
            <a:lvl3pPr marR="0" lvl="2" algn="l">
              <a:lnSpc>
                <a:spcPct val="100000"/>
              </a:lnSpc>
              <a:spcBef>
                <a:spcPts val="0"/>
              </a:spcBef>
              <a:spcAft>
                <a:spcPts val="0"/>
              </a:spcAft>
              <a:buSzPts val="1400"/>
              <a:buNone/>
              <a:defRPr sz="2400"/>
            </a:lvl3pPr>
            <a:lvl4pPr marR="0" lvl="3" algn="l">
              <a:lnSpc>
                <a:spcPct val="100000"/>
              </a:lnSpc>
              <a:spcBef>
                <a:spcPts val="0"/>
              </a:spcBef>
              <a:spcAft>
                <a:spcPts val="0"/>
              </a:spcAft>
              <a:buSzPts val="1400"/>
              <a:buNone/>
              <a:defRPr sz="2400"/>
            </a:lvl4pPr>
            <a:lvl5pPr marR="0" lvl="4" algn="l">
              <a:lnSpc>
                <a:spcPct val="100000"/>
              </a:lnSpc>
              <a:spcBef>
                <a:spcPts val="0"/>
              </a:spcBef>
              <a:spcAft>
                <a:spcPts val="0"/>
              </a:spcAft>
              <a:buSzPts val="1400"/>
              <a:buNone/>
              <a:defRPr sz="2400"/>
            </a:lvl5pPr>
            <a:lvl6pPr marR="0" lvl="5" algn="l">
              <a:lnSpc>
                <a:spcPct val="100000"/>
              </a:lnSpc>
              <a:spcBef>
                <a:spcPts val="0"/>
              </a:spcBef>
              <a:spcAft>
                <a:spcPts val="0"/>
              </a:spcAft>
              <a:buSzPts val="1400"/>
              <a:buNone/>
              <a:defRPr sz="2400"/>
            </a:lvl6pPr>
            <a:lvl7pPr marR="0" lvl="6" algn="l">
              <a:lnSpc>
                <a:spcPct val="100000"/>
              </a:lnSpc>
              <a:spcBef>
                <a:spcPts val="0"/>
              </a:spcBef>
              <a:spcAft>
                <a:spcPts val="0"/>
              </a:spcAft>
              <a:buSzPts val="1400"/>
              <a:buNone/>
              <a:defRPr sz="2400"/>
            </a:lvl7pPr>
            <a:lvl8pPr marR="0" lvl="7" algn="l">
              <a:lnSpc>
                <a:spcPct val="100000"/>
              </a:lnSpc>
              <a:spcBef>
                <a:spcPts val="0"/>
              </a:spcBef>
              <a:spcAft>
                <a:spcPts val="0"/>
              </a:spcAft>
              <a:buSzPts val="1400"/>
              <a:buNone/>
              <a:defRPr sz="2400"/>
            </a:lvl8pPr>
            <a:lvl9pPr marR="0" lvl="8" algn="l">
              <a:lnSpc>
                <a:spcPct val="100000"/>
              </a:lnSpc>
              <a:spcBef>
                <a:spcPts val="0"/>
              </a:spcBef>
              <a:spcAft>
                <a:spcPts val="0"/>
              </a:spcAft>
              <a:buSzPts val="1400"/>
              <a:buNone/>
              <a:defRPr sz="2400"/>
            </a:lvl9pPr>
          </a:lstStyle>
          <a:p>
            <a:endParaRPr/>
          </a:p>
        </p:txBody>
      </p:sp>
      <p:sp>
        <p:nvSpPr>
          <p:cNvPr id="99" name="Google Shape;99;p18"/>
          <p:cNvSpPr txBox="1">
            <a:spLocks noGrp="1"/>
          </p:cNvSpPr>
          <p:nvPr>
            <p:ph type="body" idx="1"/>
          </p:nvPr>
        </p:nvSpPr>
        <p:spPr>
          <a:xfrm>
            <a:off x="609601" y="1600202"/>
            <a:ext cx="10972800" cy="4526100"/>
          </a:xfrm>
          <a:prstGeom prst="rect">
            <a:avLst/>
          </a:prstGeom>
          <a:noFill/>
          <a:ln>
            <a:noFill/>
          </a:ln>
        </p:spPr>
        <p:txBody>
          <a:bodyPr spcFirstLastPara="1" wrap="square" lIns="123150" tIns="123150" rIns="123150" bIns="123150" anchor="t" anchorCtr="0">
            <a:noAutofit/>
          </a:bodyPr>
          <a:lstStyle>
            <a:lvl1pPr marL="457200" marR="0" lvl="0" indent="-431800" algn="l">
              <a:lnSpc>
                <a:spcPct val="100000"/>
              </a:lnSpc>
              <a:spcBef>
                <a:spcPts val="862"/>
              </a:spcBef>
              <a:spcAft>
                <a:spcPts val="0"/>
              </a:spcAft>
              <a:buClr>
                <a:schemeClr val="dk1"/>
              </a:buClr>
              <a:buSzPts val="3200"/>
              <a:buFont typeface="Arial"/>
              <a:buChar char="•"/>
              <a:defRPr sz="43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754"/>
              </a:spcBef>
              <a:spcAft>
                <a:spcPts val="0"/>
              </a:spcAft>
              <a:buClr>
                <a:schemeClr val="dk1"/>
              </a:buClr>
              <a:buSzPts val="2800"/>
              <a:buFont typeface="Arial"/>
              <a:buChar char="–"/>
              <a:defRPr sz="3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647"/>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539"/>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539"/>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539"/>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539"/>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539"/>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539"/>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100" name="Google Shape;100;p18"/>
          <p:cNvSpPr txBox="1">
            <a:spLocks noGrp="1"/>
          </p:cNvSpPr>
          <p:nvPr>
            <p:ph type="dt" idx="10"/>
          </p:nvPr>
        </p:nvSpPr>
        <p:spPr>
          <a:xfrm>
            <a:off x="609603" y="6356352"/>
            <a:ext cx="2844600" cy="365100"/>
          </a:xfrm>
          <a:prstGeom prst="rect">
            <a:avLst/>
          </a:prstGeom>
          <a:noFill/>
          <a:ln>
            <a:noFill/>
          </a:ln>
        </p:spPr>
        <p:txBody>
          <a:bodyPr spcFirstLastPara="1" wrap="square" lIns="123150" tIns="123150" rIns="123150" bIns="123150" anchor="ctr" anchorCtr="0">
            <a:noAutofit/>
          </a:bodyPr>
          <a:lstStyle>
            <a:lvl1pPr marR="0" lvl="0" algn="l">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 typeface="Calibri"/>
              <a:buNone/>
              <a:tabLst/>
              <a:defRPr/>
            </a:pPr>
            <a:endParaRPr kumimoji="0" sz="16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101" name="Google Shape;101;p18"/>
          <p:cNvSpPr txBox="1">
            <a:spLocks noGrp="1"/>
          </p:cNvSpPr>
          <p:nvPr>
            <p:ph type="ftr" idx="11"/>
          </p:nvPr>
        </p:nvSpPr>
        <p:spPr>
          <a:xfrm>
            <a:off x="4165601" y="6356352"/>
            <a:ext cx="3860700" cy="365100"/>
          </a:xfrm>
          <a:prstGeom prst="rect">
            <a:avLst/>
          </a:prstGeom>
          <a:noFill/>
          <a:ln>
            <a:noFill/>
          </a:ln>
        </p:spPr>
        <p:txBody>
          <a:bodyPr spcFirstLastPara="1" wrap="square" lIns="123150" tIns="123150" rIns="123150" bIns="123150" anchor="ctr" anchorCtr="0">
            <a:noAutofit/>
          </a:bodyPr>
          <a:lstStyle>
            <a:lvl1pPr marR="0" lvl="0" algn="ctr">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888888"/>
              </a:buClr>
              <a:buSzPts val="1200"/>
              <a:buFont typeface="Calibri"/>
              <a:buNone/>
              <a:tabLst/>
              <a:defRPr/>
            </a:pPr>
            <a:endParaRPr kumimoji="0" sz="16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102" name="Google Shape;102;p18"/>
          <p:cNvSpPr txBox="1">
            <a:spLocks noGrp="1"/>
          </p:cNvSpPr>
          <p:nvPr>
            <p:ph type="sldNum" idx="12"/>
          </p:nvPr>
        </p:nvSpPr>
        <p:spPr>
          <a:xfrm>
            <a:off x="8737603" y="6356352"/>
            <a:ext cx="2844600" cy="365100"/>
          </a:xfrm>
          <a:prstGeom prst="rect">
            <a:avLst/>
          </a:prstGeom>
          <a:noFill/>
          <a:ln>
            <a:noFill/>
          </a:ln>
        </p:spPr>
        <p:txBody>
          <a:bodyPr spcFirstLastPara="1" wrap="square" lIns="123150" tIns="61550" rIns="123150" bIns="61550" anchor="ctr" anchorCtr="0">
            <a:noAutofit/>
          </a:bodyPr>
          <a:lstStyle>
            <a:lvl1pPr marL="0" marR="0" lvl="0"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888888"/>
              </a:buClr>
              <a:buSzPts val="300"/>
              <a:buFont typeface="Calibri"/>
              <a:buNone/>
              <a:tabLst/>
              <a:defRPr/>
            </a:pPr>
            <a:fld id="{00000000-1234-1234-1234-123412341234}" type="slidenum">
              <a:rPr kumimoji="0" lang="en-US" sz="16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888888"/>
                </a:buClr>
                <a:buSzPts val="300"/>
                <a:buFont typeface="Calibri"/>
                <a:buNone/>
                <a:tabLst/>
                <a:defRPr/>
              </a:pPr>
              <a:t>‹#›</a:t>
            </a:fld>
            <a:endParaRPr kumimoji="0" sz="16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630053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2_제목 슬라이드">
  <p:cSld name="12_제목 슬라이드">
    <p:spTree>
      <p:nvGrpSpPr>
        <p:cNvPr id="1" name="Shape 78"/>
        <p:cNvGrpSpPr/>
        <p:nvPr/>
      </p:nvGrpSpPr>
      <p:grpSpPr>
        <a:xfrm>
          <a:off x="0" y="0"/>
          <a:ext cx="0" cy="0"/>
          <a:chOff x="0" y="0"/>
          <a:chExt cx="0" cy="0"/>
        </a:xfrm>
      </p:grpSpPr>
      <p:sp>
        <p:nvSpPr>
          <p:cNvPr id="79" name="Google Shape;79;p14"/>
          <p:cNvSpPr>
            <a:spLocks noGrp="1"/>
          </p:cNvSpPr>
          <p:nvPr>
            <p:ph type="pic" idx="2"/>
          </p:nvPr>
        </p:nvSpPr>
        <p:spPr>
          <a:xfrm>
            <a:off x="987652" y="2253456"/>
            <a:ext cx="2351100" cy="2351100"/>
          </a:xfrm>
          <a:prstGeom prst="rect">
            <a:avLst/>
          </a:prstGeom>
          <a:noFill/>
          <a:ln>
            <a:noFill/>
          </a:ln>
        </p:spPr>
      </p:sp>
      <p:sp>
        <p:nvSpPr>
          <p:cNvPr id="80" name="Google Shape;80;p14"/>
          <p:cNvSpPr>
            <a:spLocks noGrp="1"/>
          </p:cNvSpPr>
          <p:nvPr>
            <p:ph type="pic" idx="3"/>
          </p:nvPr>
        </p:nvSpPr>
        <p:spPr>
          <a:xfrm>
            <a:off x="3619577" y="2253456"/>
            <a:ext cx="2351100" cy="2351100"/>
          </a:xfrm>
          <a:prstGeom prst="rect">
            <a:avLst/>
          </a:prstGeom>
          <a:noFill/>
          <a:ln>
            <a:noFill/>
          </a:ln>
        </p:spPr>
      </p:sp>
      <p:sp>
        <p:nvSpPr>
          <p:cNvPr id="81" name="Google Shape;81;p14"/>
          <p:cNvSpPr>
            <a:spLocks noGrp="1"/>
          </p:cNvSpPr>
          <p:nvPr>
            <p:ph type="pic" idx="4"/>
          </p:nvPr>
        </p:nvSpPr>
        <p:spPr>
          <a:xfrm>
            <a:off x="6251500" y="2253456"/>
            <a:ext cx="2351100" cy="2351100"/>
          </a:xfrm>
          <a:prstGeom prst="rect">
            <a:avLst/>
          </a:prstGeom>
          <a:noFill/>
          <a:ln>
            <a:noFill/>
          </a:ln>
        </p:spPr>
      </p:sp>
      <p:sp>
        <p:nvSpPr>
          <p:cNvPr id="82" name="Google Shape;82;p14"/>
          <p:cNvSpPr>
            <a:spLocks noGrp="1"/>
          </p:cNvSpPr>
          <p:nvPr>
            <p:ph type="pic" idx="5"/>
          </p:nvPr>
        </p:nvSpPr>
        <p:spPr>
          <a:xfrm>
            <a:off x="8883424" y="2253456"/>
            <a:ext cx="2351100" cy="2351100"/>
          </a:xfrm>
          <a:prstGeom prst="rect">
            <a:avLst/>
          </a:prstGeom>
          <a:noFill/>
          <a:ln>
            <a:noFill/>
          </a:ln>
        </p:spPr>
      </p:sp>
    </p:spTree>
    <p:extLst>
      <p:ext uri="{BB962C8B-B14F-4D97-AF65-F5344CB8AC3E}">
        <p14:creationId xmlns:p14="http://schemas.microsoft.com/office/powerpoint/2010/main" val="242962150"/>
      </p:ext>
    </p:extLst>
  </p:cSld>
  <p:clrMapOvr>
    <a:masterClrMapping/>
  </p:clrMapOvr>
  <p:extLst>
    <p:ext uri="{DCECCB84-F9BA-43D5-87BE-67443E8EF086}">
      <p15:sldGuideLst xmlns:p15="http://schemas.microsoft.com/office/powerpoint/2012/main">
        <p15:guide id="1" orient="horz" pos="2160">
          <p15:clr>
            <a:srgbClr val="FBAE40"/>
          </p15:clr>
        </p15:guide>
        <p15:guide id="2" pos="384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8"/>
        <p:cNvGrpSpPr/>
        <p:nvPr/>
      </p:nvGrpSpPr>
      <p:grpSpPr>
        <a:xfrm>
          <a:off x="0" y="0"/>
          <a:ext cx="0" cy="0"/>
          <a:chOff x="0" y="0"/>
          <a:chExt cx="0" cy="0"/>
        </a:xfrm>
      </p:grpSpPr>
      <p:sp>
        <p:nvSpPr>
          <p:cNvPr id="89" name="Google Shape;89;p16"/>
          <p:cNvSpPr txBox="1">
            <a:spLocks noGrp="1"/>
          </p:cNvSpPr>
          <p:nvPr>
            <p:ph type="ctrTitle"/>
          </p:nvPr>
        </p:nvSpPr>
        <p:spPr>
          <a:xfrm>
            <a:off x="914400" y="2130425"/>
            <a:ext cx="10363200" cy="1470000"/>
          </a:xfrm>
          <a:prstGeom prst="rect">
            <a:avLst/>
          </a:prstGeom>
          <a:noFill/>
          <a:ln>
            <a:noFill/>
          </a:ln>
        </p:spPr>
        <p:txBody>
          <a:bodyPr spcFirstLastPara="1" wrap="square" lIns="123150" tIns="123150" rIns="123150" bIns="123150" anchor="ctr" anchorCtr="0">
            <a:noAutofit/>
          </a:bodyPr>
          <a:lstStyle>
            <a:lvl1pPr marR="0" lvl="0" algn="ctr">
              <a:lnSpc>
                <a:spcPct val="100000"/>
              </a:lnSpc>
              <a:spcBef>
                <a:spcPts val="0"/>
              </a:spcBef>
              <a:spcAft>
                <a:spcPts val="0"/>
              </a:spcAft>
              <a:buClr>
                <a:schemeClr val="dk1"/>
              </a:buClr>
              <a:buSzPts val="4400"/>
              <a:buFont typeface="Calibri"/>
              <a:buNone/>
              <a:defRPr sz="59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2400"/>
            </a:lvl2pPr>
            <a:lvl3pPr marR="0" lvl="2" algn="l">
              <a:lnSpc>
                <a:spcPct val="100000"/>
              </a:lnSpc>
              <a:spcBef>
                <a:spcPts val="0"/>
              </a:spcBef>
              <a:spcAft>
                <a:spcPts val="0"/>
              </a:spcAft>
              <a:buSzPts val="1400"/>
              <a:buNone/>
              <a:defRPr sz="2400"/>
            </a:lvl3pPr>
            <a:lvl4pPr marR="0" lvl="3" algn="l">
              <a:lnSpc>
                <a:spcPct val="100000"/>
              </a:lnSpc>
              <a:spcBef>
                <a:spcPts val="0"/>
              </a:spcBef>
              <a:spcAft>
                <a:spcPts val="0"/>
              </a:spcAft>
              <a:buSzPts val="1400"/>
              <a:buNone/>
              <a:defRPr sz="2400"/>
            </a:lvl4pPr>
            <a:lvl5pPr marR="0" lvl="4" algn="l">
              <a:lnSpc>
                <a:spcPct val="100000"/>
              </a:lnSpc>
              <a:spcBef>
                <a:spcPts val="0"/>
              </a:spcBef>
              <a:spcAft>
                <a:spcPts val="0"/>
              </a:spcAft>
              <a:buSzPts val="1400"/>
              <a:buNone/>
              <a:defRPr sz="2400"/>
            </a:lvl5pPr>
            <a:lvl6pPr marR="0" lvl="5" algn="l">
              <a:lnSpc>
                <a:spcPct val="100000"/>
              </a:lnSpc>
              <a:spcBef>
                <a:spcPts val="0"/>
              </a:spcBef>
              <a:spcAft>
                <a:spcPts val="0"/>
              </a:spcAft>
              <a:buSzPts val="1400"/>
              <a:buNone/>
              <a:defRPr sz="2400"/>
            </a:lvl6pPr>
            <a:lvl7pPr marR="0" lvl="6" algn="l">
              <a:lnSpc>
                <a:spcPct val="100000"/>
              </a:lnSpc>
              <a:spcBef>
                <a:spcPts val="0"/>
              </a:spcBef>
              <a:spcAft>
                <a:spcPts val="0"/>
              </a:spcAft>
              <a:buSzPts val="1400"/>
              <a:buNone/>
              <a:defRPr sz="2400"/>
            </a:lvl7pPr>
            <a:lvl8pPr marR="0" lvl="7" algn="l">
              <a:lnSpc>
                <a:spcPct val="100000"/>
              </a:lnSpc>
              <a:spcBef>
                <a:spcPts val="0"/>
              </a:spcBef>
              <a:spcAft>
                <a:spcPts val="0"/>
              </a:spcAft>
              <a:buSzPts val="1400"/>
              <a:buNone/>
              <a:defRPr sz="2400"/>
            </a:lvl8pPr>
            <a:lvl9pPr marR="0" lvl="8" algn="l">
              <a:lnSpc>
                <a:spcPct val="100000"/>
              </a:lnSpc>
              <a:spcBef>
                <a:spcPts val="0"/>
              </a:spcBef>
              <a:spcAft>
                <a:spcPts val="0"/>
              </a:spcAft>
              <a:buSzPts val="1400"/>
              <a:buNone/>
              <a:defRPr sz="2400"/>
            </a:lvl9pPr>
          </a:lstStyle>
          <a:p>
            <a:endParaRPr/>
          </a:p>
        </p:txBody>
      </p:sp>
      <p:sp>
        <p:nvSpPr>
          <p:cNvPr id="90" name="Google Shape;90;p16"/>
          <p:cNvSpPr txBox="1">
            <a:spLocks noGrp="1"/>
          </p:cNvSpPr>
          <p:nvPr>
            <p:ph type="subTitle" idx="1"/>
          </p:nvPr>
        </p:nvSpPr>
        <p:spPr>
          <a:xfrm>
            <a:off x="1828802" y="3886200"/>
            <a:ext cx="8534400" cy="1752600"/>
          </a:xfrm>
          <a:prstGeom prst="rect">
            <a:avLst/>
          </a:prstGeom>
          <a:noFill/>
          <a:ln>
            <a:noFill/>
          </a:ln>
        </p:spPr>
        <p:txBody>
          <a:bodyPr spcFirstLastPara="1" wrap="square" lIns="123150" tIns="123150" rIns="123150" bIns="123150" anchor="t" anchorCtr="0">
            <a:noAutofit/>
          </a:bodyPr>
          <a:lstStyle>
            <a:lvl1pPr marR="0" lvl="0" algn="ctr">
              <a:lnSpc>
                <a:spcPct val="100000"/>
              </a:lnSpc>
              <a:spcBef>
                <a:spcPts val="862"/>
              </a:spcBef>
              <a:spcAft>
                <a:spcPts val="0"/>
              </a:spcAft>
              <a:buClr>
                <a:srgbClr val="888888"/>
              </a:buClr>
              <a:buSzPts val="3200"/>
              <a:buFont typeface="Arial"/>
              <a:buNone/>
              <a:defRPr sz="4300" b="0" i="0" u="none" strike="noStrike" cap="none">
                <a:solidFill>
                  <a:srgbClr val="888888"/>
                </a:solidFill>
                <a:latin typeface="Calibri"/>
                <a:ea typeface="Calibri"/>
                <a:cs typeface="Calibri"/>
                <a:sym typeface="Calibri"/>
              </a:defRPr>
            </a:lvl1pPr>
            <a:lvl2pPr marR="0" lvl="1" algn="ctr">
              <a:lnSpc>
                <a:spcPct val="100000"/>
              </a:lnSpc>
              <a:spcBef>
                <a:spcPts val="754"/>
              </a:spcBef>
              <a:spcAft>
                <a:spcPts val="0"/>
              </a:spcAft>
              <a:buClr>
                <a:srgbClr val="888888"/>
              </a:buClr>
              <a:buSzPts val="2800"/>
              <a:buFont typeface="Arial"/>
              <a:buNone/>
              <a:defRPr sz="3800" b="0" i="0" u="none" strike="noStrike" cap="none">
                <a:solidFill>
                  <a:srgbClr val="888888"/>
                </a:solidFill>
                <a:latin typeface="Calibri"/>
                <a:ea typeface="Calibri"/>
                <a:cs typeface="Calibri"/>
                <a:sym typeface="Calibri"/>
              </a:defRPr>
            </a:lvl2pPr>
            <a:lvl3pPr marR="0" lvl="2" algn="ctr">
              <a:lnSpc>
                <a:spcPct val="100000"/>
              </a:lnSpc>
              <a:spcBef>
                <a:spcPts val="647"/>
              </a:spcBef>
              <a:spcAft>
                <a:spcPts val="0"/>
              </a:spcAft>
              <a:buClr>
                <a:srgbClr val="888888"/>
              </a:buClr>
              <a:buSzPts val="2400"/>
              <a:buFont typeface="Arial"/>
              <a:buNone/>
              <a:defRPr sz="3200" b="0" i="0" u="none" strike="noStrike" cap="none">
                <a:solidFill>
                  <a:srgbClr val="888888"/>
                </a:solidFill>
                <a:latin typeface="Calibri"/>
                <a:ea typeface="Calibri"/>
                <a:cs typeface="Calibri"/>
                <a:sym typeface="Calibri"/>
              </a:defRPr>
            </a:lvl3pPr>
            <a:lvl4pPr marR="0" lvl="3" algn="ctr">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4pPr>
            <a:lvl5pPr marR="0" lvl="4" algn="ctr">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5pPr>
            <a:lvl6pPr marR="0" lvl="5" algn="ctr">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6pPr>
            <a:lvl7pPr marR="0" lvl="6" algn="ctr">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7pPr>
            <a:lvl8pPr marR="0" lvl="7" algn="ctr">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8pPr>
            <a:lvl9pPr marR="0" lvl="8" algn="ctr">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9pPr>
          </a:lstStyle>
          <a:p>
            <a:endParaRPr/>
          </a:p>
        </p:txBody>
      </p:sp>
      <p:sp>
        <p:nvSpPr>
          <p:cNvPr id="91" name="Google Shape;91;p16"/>
          <p:cNvSpPr txBox="1">
            <a:spLocks noGrp="1"/>
          </p:cNvSpPr>
          <p:nvPr>
            <p:ph type="dt" idx="10"/>
          </p:nvPr>
        </p:nvSpPr>
        <p:spPr>
          <a:xfrm>
            <a:off x="609603" y="6356352"/>
            <a:ext cx="2844600" cy="365100"/>
          </a:xfrm>
          <a:prstGeom prst="rect">
            <a:avLst/>
          </a:prstGeom>
          <a:noFill/>
          <a:ln>
            <a:noFill/>
          </a:ln>
        </p:spPr>
        <p:txBody>
          <a:bodyPr spcFirstLastPara="1" wrap="square" lIns="123150" tIns="123150" rIns="123150" bIns="123150" anchor="ctr" anchorCtr="0">
            <a:noAutofit/>
          </a:bodyPr>
          <a:lstStyle>
            <a:lvl1pPr marR="0" lvl="0" algn="l">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 typeface="Calibri"/>
              <a:buNone/>
              <a:tabLst/>
              <a:defRPr/>
            </a:pPr>
            <a:endParaRPr kumimoji="0" sz="16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92" name="Google Shape;92;p16"/>
          <p:cNvSpPr txBox="1">
            <a:spLocks noGrp="1"/>
          </p:cNvSpPr>
          <p:nvPr>
            <p:ph type="ftr" idx="11"/>
          </p:nvPr>
        </p:nvSpPr>
        <p:spPr>
          <a:xfrm>
            <a:off x="4165601" y="6356352"/>
            <a:ext cx="3860700" cy="365100"/>
          </a:xfrm>
          <a:prstGeom prst="rect">
            <a:avLst/>
          </a:prstGeom>
          <a:noFill/>
          <a:ln>
            <a:noFill/>
          </a:ln>
        </p:spPr>
        <p:txBody>
          <a:bodyPr spcFirstLastPara="1" wrap="square" lIns="123150" tIns="123150" rIns="123150" bIns="123150" anchor="ctr" anchorCtr="0">
            <a:noAutofit/>
          </a:bodyPr>
          <a:lstStyle>
            <a:lvl1pPr marR="0" lvl="0" algn="ctr">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888888"/>
              </a:buClr>
              <a:buSzPts val="1200"/>
              <a:buFont typeface="Calibri"/>
              <a:buNone/>
              <a:tabLst/>
              <a:defRPr/>
            </a:pPr>
            <a:endParaRPr kumimoji="0" sz="16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93" name="Google Shape;93;p16"/>
          <p:cNvSpPr txBox="1">
            <a:spLocks noGrp="1"/>
          </p:cNvSpPr>
          <p:nvPr>
            <p:ph type="sldNum" idx="12"/>
          </p:nvPr>
        </p:nvSpPr>
        <p:spPr>
          <a:xfrm>
            <a:off x="8737603" y="6356352"/>
            <a:ext cx="2844600" cy="365100"/>
          </a:xfrm>
          <a:prstGeom prst="rect">
            <a:avLst/>
          </a:prstGeom>
          <a:noFill/>
          <a:ln>
            <a:noFill/>
          </a:ln>
        </p:spPr>
        <p:txBody>
          <a:bodyPr spcFirstLastPara="1" wrap="square" lIns="123150" tIns="61550" rIns="123150" bIns="61550" anchor="ctr" anchorCtr="0">
            <a:noAutofit/>
          </a:bodyPr>
          <a:lstStyle>
            <a:lvl1pPr marL="0" marR="0" lvl="0"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888888"/>
              </a:buClr>
              <a:buSzPts val="300"/>
              <a:buFont typeface="Calibri"/>
              <a:buNone/>
              <a:tabLst/>
              <a:defRPr/>
            </a:pPr>
            <a:fld id="{00000000-1234-1234-1234-123412341234}" type="slidenum">
              <a:rPr kumimoji="0" lang="en-US" sz="16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888888"/>
                </a:buClr>
                <a:buSzPts val="300"/>
                <a:buFont typeface="Calibri"/>
                <a:buNone/>
                <a:tabLst/>
                <a:defRPr/>
              </a:pPr>
              <a:t>‹#›</a:t>
            </a:fld>
            <a:endParaRPr kumimoji="0" sz="16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6331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D0530-8EB5-9D24-79BC-5F9B7B2852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888888"/>
              </a:buClr>
              <a:buSzPts val="1200"/>
              <a:buFont typeface="Calibri"/>
              <a:buNone/>
              <a:tabLst/>
              <a:defRPr/>
            </a:pPr>
            <a:fld id="{13C84756-EEE7-44B8-B4AF-CB4EAF1F93F9}" type="datetimeFigureOut">
              <a:rPr kumimoji="0" lang="en-US" sz="1600" b="0" i="0" u="none" strike="noStrike" kern="1200" cap="none" spc="0" normalizeH="0" baseline="0" noProof="0" smtClean="0">
                <a:ln>
                  <a:noFill/>
                </a:ln>
                <a:solidFill>
                  <a:srgbClr val="888888"/>
                </a:solidFill>
                <a:effectLst/>
                <a:uLnTx/>
                <a:uFillTx/>
                <a:latin typeface="Calibri"/>
                <a:cs typeface="Calibri"/>
                <a:sym typeface="Calibri"/>
              </a:rPr>
              <a:pPr marL="0" marR="0" lvl="0" indent="0" algn="l" defTabSz="914400" rtl="0" eaLnBrk="1" fontAlgn="auto" latinLnBrk="0" hangingPunct="1">
                <a:lnSpc>
                  <a:spcPct val="100000"/>
                </a:lnSpc>
                <a:spcBef>
                  <a:spcPts val="0"/>
                </a:spcBef>
                <a:spcAft>
                  <a:spcPts val="0"/>
                </a:spcAft>
                <a:buClr>
                  <a:srgbClr val="888888"/>
                </a:buClr>
                <a:buSzPts val="1200"/>
                <a:buFont typeface="Calibri"/>
                <a:buNone/>
                <a:tabLst/>
                <a:defRPr/>
              </a:pPr>
              <a:t>6/12/2023</a:t>
            </a:fld>
            <a:endParaRPr kumimoji="0" lang="en-US" sz="1600" b="0" i="0" u="none" strike="noStrike" kern="1200" cap="none" spc="0" normalizeH="0" baseline="0" noProof="0" dirty="0">
              <a:ln>
                <a:noFill/>
              </a:ln>
              <a:solidFill>
                <a:srgbClr val="888888"/>
              </a:solidFill>
              <a:effectLst/>
              <a:uLnTx/>
              <a:uFillTx/>
              <a:latin typeface="Calibri"/>
              <a:cs typeface="Calibri"/>
              <a:sym typeface="Calibri"/>
            </a:endParaRPr>
          </a:p>
        </p:txBody>
      </p:sp>
      <p:sp>
        <p:nvSpPr>
          <p:cNvPr id="3" name="Footer Placeholder 2">
            <a:extLst>
              <a:ext uri="{FF2B5EF4-FFF2-40B4-BE49-F238E27FC236}">
                <a16:creationId xmlns:a16="http://schemas.microsoft.com/office/drawing/2014/main" id="{352F7D2E-32A4-7E0A-BD7C-0F9093A33BC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888888"/>
              </a:buClr>
              <a:buSzPts val="1200"/>
              <a:buFont typeface="Calibri"/>
              <a:buNone/>
              <a:tabLst/>
              <a:defRPr/>
            </a:pPr>
            <a:endParaRPr kumimoji="0" lang="en-US" sz="1600" b="0" i="0" u="none" strike="noStrike" kern="1200" cap="none" spc="0" normalizeH="0" baseline="0" noProof="0" dirty="0">
              <a:ln>
                <a:noFill/>
              </a:ln>
              <a:solidFill>
                <a:srgbClr val="888888"/>
              </a:solidFill>
              <a:effectLst/>
              <a:uLnTx/>
              <a:uFillTx/>
              <a:latin typeface="Calibri"/>
              <a:cs typeface="Calibri"/>
              <a:sym typeface="Calibri"/>
            </a:endParaRPr>
          </a:p>
        </p:txBody>
      </p:sp>
      <p:sp>
        <p:nvSpPr>
          <p:cNvPr id="4" name="Slide Number Placeholder 3">
            <a:extLst>
              <a:ext uri="{FF2B5EF4-FFF2-40B4-BE49-F238E27FC236}">
                <a16:creationId xmlns:a16="http://schemas.microsoft.com/office/drawing/2014/main" id="{5FDCA943-EDAE-7012-373C-1A9DCE413F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888888"/>
              </a:buClr>
              <a:buSzPts val="300"/>
              <a:buFont typeface="Calibri"/>
              <a:buNone/>
              <a:tabLst/>
              <a:defRPr/>
            </a:pPr>
            <a:fld id="{B98A13EC-8D8F-4B7A-99A2-64F04FC15FA8}" type="slidenum">
              <a:rPr kumimoji="0" lang="en-US" sz="1600" b="0" i="0" u="none" strike="noStrike" kern="120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888888"/>
                </a:buClr>
                <a:buSzPts val="300"/>
                <a:buFont typeface="Calibri"/>
                <a:buNone/>
                <a:tabLst/>
                <a:defRPr/>
              </a:pPr>
              <a:t>‹#›</a:t>
            </a:fld>
            <a:endParaRPr kumimoji="0" lang="en-US" sz="1600" b="0" i="0" u="none" strike="noStrike" kern="120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7127754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Montserrat"/>
              <a:buNone/>
              <a:defRPr sz="44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9pPr>
          </a:lstStyle>
          <a:p>
            <a:endParaRPr dirty="0"/>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9pPr>
          </a:lstStyle>
          <a:p>
            <a:endParaRPr dirty="0"/>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93470970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609601" y="274637"/>
            <a:ext cx="10972800" cy="1143000"/>
          </a:xfrm>
          <a:prstGeom prst="rect">
            <a:avLst/>
          </a:prstGeom>
          <a:noFill/>
          <a:ln>
            <a:noFill/>
          </a:ln>
        </p:spPr>
        <p:txBody>
          <a:bodyPr spcFirstLastPara="1" wrap="square" lIns="123150" tIns="123150" rIns="123150" bIns="12315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Google Shape;74;p13"/>
          <p:cNvSpPr txBox="1">
            <a:spLocks noGrp="1"/>
          </p:cNvSpPr>
          <p:nvPr>
            <p:ph type="body" idx="1"/>
          </p:nvPr>
        </p:nvSpPr>
        <p:spPr>
          <a:xfrm>
            <a:off x="609601" y="1600202"/>
            <a:ext cx="10972800" cy="4526100"/>
          </a:xfrm>
          <a:prstGeom prst="rect">
            <a:avLst/>
          </a:prstGeom>
          <a:noFill/>
          <a:ln>
            <a:noFill/>
          </a:ln>
        </p:spPr>
        <p:txBody>
          <a:bodyPr spcFirstLastPara="1" wrap="square" lIns="123150" tIns="123150" rIns="123150" bIns="12315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3"/>
          <p:cNvSpPr txBox="1">
            <a:spLocks noGrp="1"/>
          </p:cNvSpPr>
          <p:nvPr>
            <p:ph type="dt" idx="10"/>
          </p:nvPr>
        </p:nvSpPr>
        <p:spPr>
          <a:xfrm>
            <a:off x="609603" y="6356352"/>
            <a:ext cx="2844600" cy="365100"/>
          </a:xfrm>
          <a:prstGeom prst="rect">
            <a:avLst/>
          </a:prstGeom>
          <a:noFill/>
          <a:ln>
            <a:noFill/>
          </a:ln>
        </p:spPr>
        <p:txBody>
          <a:bodyPr spcFirstLastPara="1" wrap="square" lIns="123150" tIns="123150" rIns="123150" bIns="123150" anchor="ctr" anchorCtr="0">
            <a:noAutofit/>
          </a:bodyPr>
          <a:lstStyle>
            <a:lvl1pPr marR="0" lvl="0" algn="l" rtl="0">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endParaRPr dirty="0"/>
          </a:p>
        </p:txBody>
      </p:sp>
      <p:sp>
        <p:nvSpPr>
          <p:cNvPr id="76" name="Google Shape;76;p13"/>
          <p:cNvSpPr txBox="1">
            <a:spLocks noGrp="1"/>
          </p:cNvSpPr>
          <p:nvPr>
            <p:ph type="ftr" idx="11"/>
          </p:nvPr>
        </p:nvSpPr>
        <p:spPr>
          <a:xfrm>
            <a:off x="4165601" y="6356352"/>
            <a:ext cx="3860700" cy="365100"/>
          </a:xfrm>
          <a:prstGeom prst="rect">
            <a:avLst/>
          </a:prstGeom>
          <a:noFill/>
          <a:ln>
            <a:noFill/>
          </a:ln>
        </p:spPr>
        <p:txBody>
          <a:bodyPr spcFirstLastPara="1" wrap="square" lIns="123150" tIns="123150" rIns="123150" bIns="123150" anchor="ctr" anchorCtr="0">
            <a:noAutofit/>
          </a:bodyPr>
          <a:lstStyle>
            <a:lvl1pPr marR="0" lvl="0" algn="ctr" rtl="0">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endParaRPr dirty="0"/>
          </a:p>
        </p:txBody>
      </p:sp>
      <p:sp>
        <p:nvSpPr>
          <p:cNvPr id="77" name="Google Shape;77;p13"/>
          <p:cNvSpPr txBox="1">
            <a:spLocks noGrp="1"/>
          </p:cNvSpPr>
          <p:nvPr>
            <p:ph type="sldNum" idx="12"/>
          </p:nvPr>
        </p:nvSpPr>
        <p:spPr>
          <a:xfrm>
            <a:off x="8737603" y="6356352"/>
            <a:ext cx="2844600" cy="365100"/>
          </a:xfrm>
          <a:prstGeom prst="rect">
            <a:avLst/>
          </a:prstGeom>
          <a:noFill/>
          <a:ln>
            <a:noFill/>
          </a:ln>
        </p:spPr>
        <p:txBody>
          <a:bodyPr spcFirstLastPara="1" wrap="square" lIns="123150" tIns="61550" rIns="123150" bIns="61550" anchor="ctr" anchorCtr="0">
            <a:noAutofit/>
          </a:bodyPr>
          <a:lstStyle>
            <a:lvl1pPr marL="0" marR="0" lvl="0"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040689312"/>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sba.gov/vetcert" TargetMode="External"/><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hyperlink" Target="https://www.sba.gov/brand/assets/sba/resource-partners/Preparing-for-certification-VetCertFactSheet-508c.pdf" TargetMode="Externa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8.jp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hyperlink" Target="mailto:MASPMO@gsa.gov" TargetMode="External"/><Relationship Id="rId3" Type="http://schemas.openxmlformats.org/officeDocument/2006/relationships/image" Target="../media/image2.png"/><Relationship Id="rId7" Type="http://schemas.openxmlformats.org/officeDocument/2006/relationships/hyperlink" Target="http://gsa.gov/events"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hyperlink" Target="http://www.gsaelibrary.gsa.gov/" TargetMode="External"/><Relationship Id="rId5" Type="http://schemas.openxmlformats.org/officeDocument/2006/relationships/hyperlink" Target="http://www.gsa.gov/masroadmap"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sam.gov/opp/662de9cafbdd4398af442c8bc12d59e9/view" TargetMode="External"/><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3.png"/><Relationship Id="rId5" Type="http://schemas.openxmlformats.org/officeDocument/2006/relationships/image" Target="../media/image21.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s://buy.gsa.gov/interact/community/196/activity-feed"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8.jp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hyperlink" Target="https://www.gsa.gov/tools-overview/buying-and-selling-tools/gsa-elibrary" TargetMode="Externa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hyperlink" Target="http://www.aptac-us.org/new/" TargetMode="External"/><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hyperlink" Target="https://www.score.org/" TargetMode="External"/><Relationship Id="rId4" Type="http://schemas.openxmlformats.org/officeDocument/2006/relationships/hyperlink" Target="https://www.sba.gov/tools/local-assistance/sbd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9.jpg"/><Relationship Id="rId7"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2.png"/><Relationship Id="rId4" Type="http://schemas.openxmlformats.org/officeDocument/2006/relationships/image" Target="../media/image10.jp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20">
          <a:fgClr>
            <a:srgbClr val="0070C0"/>
          </a:fgClr>
          <a:bgClr>
            <a:schemeClr val="bg1"/>
          </a:bgClr>
        </a:pattFill>
        <a:effectLst/>
      </p:bgPr>
    </p:bg>
    <p:spTree>
      <p:nvGrpSpPr>
        <p:cNvPr id="1" name="Shape 202"/>
        <p:cNvGrpSpPr/>
        <p:nvPr/>
      </p:nvGrpSpPr>
      <p:grpSpPr>
        <a:xfrm>
          <a:off x="0" y="0"/>
          <a:ext cx="0" cy="0"/>
          <a:chOff x="0" y="0"/>
          <a:chExt cx="0" cy="0"/>
        </a:xfrm>
      </p:grpSpPr>
      <p:sp>
        <p:nvSpPr>
          <p:cNvPr id="3" name="Rectangle 2">
            <a:extLst>
              <a:ext uri="{FF2B5EF4-FFF2-40B4-BE49-F238E27FC236}">
                <a16:creationId xmlns:a16="http://schemas.microsoft.com/office/drawing/2014/main" id="{1FB6712B-6984-C34A-7AAB-62823368A4C1}"/>
              </a:ext>
            </a:extLst>
          </p:cNvPr>
          <p:cNvSpPr/>
          <p:nvPr/>
        </p:nvSpPr>
        <p:spPr>
          <a:xfrm>
            <a:off x="9424" y="-21772"/>
            <a:ext cx="12161520" cy="694555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14" name="Picture 13">
            <a:extLst>
              <a:ext uri="{FF2B5EF4-FFF2-40B4-BE49-F238E27FC236}">
                <a16:creationId xmlns:a16="http://schemas.microsoft.com/office/drawing/2014/main" id="{13B50487-E9F7-958C-6806-34F95E2475A8}"/>
              </a:ext>
            </a:extLst>
          </p:cNvPr>
          <p:cNvPicPr>
            <a:picLocks noChangeAspect="1"/>
          </p:cNvPicPr>
          <p:nvPr/>
        </p:nvPicPr>
        <p:blipFill>
          <a:blip r:embed="rId3"/>
          <a:stretch>
            <a:fillRect/>
          </a:stretch>
        </p:blipFill>
        <p:spPr>
          <a:xfrm>
            <a:off x="0" y="-19192"/>
            <a:ext cx="12192000" cy="1085850"/>
          </a:xfrm>
          <a:prstGeom prst="rect">
            <a:avLst/>
          </a:prstGeom>
        </p:spPr>
      </p:pic>
      <p:pic>
        <p:nvPicPr>
          <p:cNvPr id="5" name="Google Shape;222;p41">
            <a:extLst>
              <a:ext uri="{FF2B5EF4-FFF2-40B4-BE49-F238E27FC236}">
                <a16:creationId xmlns:a16="http://schemas.microsoft.com/office/drawing/2014/main" id="{2564CE64-A0CB-653C-F1DC-D71F4A7E9448}"/>
              </a:ext>
            </a:extLst>
          </p:cNvPr>
          <p:cNvPicPr preferRelativeResize="0"/>
          <p:nvPr/>
        </p:nvPicPr>
        <p:blipFill rotWithShape="1">
          <a:blip r:embed="rId4">
            <a:alphaModFix/>
          </a:blip>
          <a:srcRect/>
          <a:stretch/>
        </p:blipFill>
        <p:spPr>
          <a:xfrm>
            <a:off x="149470" y="16274"/>
            <a:ext cx="762616" cy="701666"/>
          </a:xfrm>
          <a:prstGeom prst="rect">
            <a:avLst/>
          </a:prstGeom>
          <a:noFill/>
          <a:ln>
            <a:noFill/>
          </a:ln>
        </p:spPr>
      </p:pic>
      <p:sp>
        <p:nvSpPr>
          <p:cNvPr id="205" name="Google Shape;205;p39"/>
          <p:cNvSpPr txBox="1"/>
          <p:nvPr/>
        </p:nvSpPr>
        <p:spPr>
          <a:xfrm>
            <a:off x="0" y="4741633"/>
            <a:ext cx="12235992" cy="2194560"/>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endParaRPr kumimoji="0" lang="en-US" sz="2400" b="0" i="0" u="none" strike="noStrike" kern="0" cap="none" spc="0" normalizeH="0" baseline="0" noProof="0" dirty="0">
              <a:ln>
                <a:noFill/>
              </a:ln>
              <a:solidFill>
                <a:srgbClr val="FFFFFF"/>
              </a:solidFill>
              <a:effectLst/>
              <a:uLnTx/>
              <a:uFillTx/>
              <a:latin typeface="Montserrat SemiBold" panose="00000700000000000000" pitchFamily="2" charset="0"/>
              <a:ea typeface="Montserrat"/>
              <a:cs typeface="Montserrat"/>
              <a:sym typeface="Montserrat"/>
            </a:endParaRPr>
          </a:p>
          <a:p>
            <a:pPr marL="0" marR="0" lvl="0" indent="0" algn="ctr" defTabSz="914400" rtl="0" eaLnBrk="1" fontAlgn="auto" latinLnBrk="0" hangingPunct="1">
              <a:lnSpc>
                <a:spcPct val="150000"/>
              </a:lnSpc>
              <a:spcBef>
                <a:spcPts val="0"/>
              </a:spcBef>
              <a:spcAft>
                <a:spcPts val="0"/>
              </a:spcAft>
              <a:buClr>
                <a:srgbClr val="000000"/>
              </a:buClr>
              <a:buSzPts val="3200"/>
              <a:buFont typeface="Arial"/>
              <a:buNone/>
              <a:tabLst/>
              <a:defRPr/>
            </a:pPr>
            <a:endParaRPr kumimoji="0" lang="en-US" sz="2400" b="1" i="0" u="none" strike="noStrike" kern="0" cap="none" spc="0" normalizeH="0" baseline="0" noProof="0" dirty="0">
              <a:ln>
                <a:noFill/>
              </a:ln>
              <a:solidFill>
                <a:srgbClr val="FFFFFF"/>
              </a:solidFill>
              <a:effectLst/>
              <a:uLnTx/>
              <a:uFillTx/>
              <a:latin typeface="Montserrat "/>
              <a:ea typeface="Montserrat"/>
              <a:cs typeface="Montserrat"/>
              <a:sym typeface="Montserrat"/>
            </a:endParaRPr>
          </a:p>
        </p:txBody>
      </p:sp>
      <p:sp>
        <p:nvSpPr>
          <p:cNvPr id="6" name="TextBox 5">
            <a:extLst>
              <a:ext uri="{FF2B5EF4-FFF2-40B4-BE49-F238E27FC236}">
                <a16:creationId xmlns:a16="http://schemas.microsoft.com/office/drawing/2014/main" id="{12B4308D-F8BF-5380-5A59-CB7415D80023}"/>
              </a:ext>
            </a:extLst>
          </p:cNvPr>
          <p:cNvSpPr txBox="1"/>
          <p:nvPr/>
        </p:nvSpPr>
        <p:spPr>
          <a:xfrm>
            <a:off x="867696" y="451948"/>
            <a:ext cx="4202349" cy="3381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0000"/>
              </a:buClr>
              <a:buSzPts val="1800"/>
              <a:buFont typeface="Arial"/>
              <a:buNone/>
              <a:tabLst/>
              <a:defRPr/>
            </a:pPr>
            <a:r>
              <a:rPr kumimoji="0" lang="en-US" sz="1200" b="0" i="0" u="none" strike="noStrike" kern="0" cap="none" spc="0" normalizeH="0" baseline="0" noProof="0" dirty="0">
                <a:ln w="0"/>
                <a:solidFill>
                  <a:srgbClr val="000000"/>
                </a:solidFill>
                <a:effectLst/>
                <a:uLnTx/>
                <a:uFillTx/>
                <a:latin typeface="Montserrat Medium" panose="00000600000000000000" pitchFamily="2" charset="0"/>
                <a:ea typeface="Montserrat"/>
                <a:cs typeface="Montserrat"/>
                <a:sym typeface="Montserrat"/>
              </a:rPr>
              <a:t>U.S. General Services Administration </a:t>
            </a:r>
          </a:p>
        </p:txBody>
      </p:sp>
      <p:pic>
        <p:nvPicPr>
          <p:cNvPr id="203" name="Google Shape;203;p39"/>
          <p:cNvPicPr preferRelativeResize="0">
            <a:picLocks noGrp="1"/>
          </p:cNvPicPr>
          <p:nvPr>
            <p:ph type="pic" idx="2"/>
          </p:nvPr>
        </p:nvPicPr>
        <p:blipFill rotWithShape="1">
          <a:blip r:embed="rId5"/>
          <a:srcRect l="26736" r="1515" b="46905"/>
          <a:stretch/>
        </p:blipFill>
        <p:spPr>
          <a:xfrm>
            <a:off x="1731292" y="2438410"/>
            <a:ext cx="8686800" cy="2743200"/>
          </a:xfrm>
          <a:prstGeom prst="rect">
            <a:avLst/>
          </a:prstGeom>
        </p:spPr>
      </p:pic>
      <p:sp>
        <p:nvSpPr>
          <p:cNvPr id="4" name="object 2">
            <a:extLst>
              <a:ext uri="{FF2B5EF4-FFF2-40B4-BE49-F238E27FC236}">
                <a16:creationId xmlns:a16="http://schemas.microsoft.com/office/drawing/2014/main" id="{B4E0B9DC-E131-ECA8-974C-06598FA1418F}"/>
              </a:ext>
            </a:extLst>
          </p:cNvPr>
          <p:cNvSpPr txBox="1">
            <a:spLocks/>
          </p:cNvSpPr>
          <p:nvPr/>
        </p:nvSpPr>
        <p:spPr>
          <a:xfrm>
            <a:off x="2115904" y="1536608"/>
            <a:ext cx="8697951" cy="579646"/>
          </a:xfrm>
          <a:prstGeom prst="rect">
            <a:avLst/>
          </a:prstGeom>
          <a:noFill/>
          <a:ln>
            <a:noFill/>
          </a:ln>
        </p:spPr>
        <p:txBody>
          <a:bodyPr spcFirstLastPara="1" vert="horz" wrap="square" lIns="0" tIns="12700" rIns="0" bIns="0"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ial"/>
              <a:buNone/>
              <a:defRPr sz="3200" b="1" i="0" u="none" strike="noStrike" cap="none">
                <a:solidFill>
                  <a:srgbClr val="002665"/>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12700" marR="5080" lvl="0" indent="544830" algn="l" defTabSz="914400" rtl="0" eaLnBrk="1" fontAlgn="auto" latinLnBrk="0" hangingPunct="1">
              <a:lnSpc>
                <a:spcPct val="100000"/>
              </a:lnSpc>
              <a:spcBef>
                <a:spcPts val="100"/>
              </a:spcBef>
              <a:spcAft>
                <a:spcPts val="0"/>
              </a:spcAft>
              <a:buClr>
                <a:srgbClr val="000000"/>
              </a:buClr>
              <a:buSzPts val="2800"/>
              <a:buFont typeface="Arial"/>
              <a:buNone/>
              <a:tabLst/>
              <a:defRPr/>
            </a:pPr>
            <a:r>
              <a:rPr kumimoji="0" lang="en-US" sz="3600" b="1" i="0" u="none" strike="noStrike" kern="0" cap="none" spc="0" normalizeH="0" baseline="0" noProof="0" dirty="0">
                <a:ln>
                  <a:noFill/>
                </a:ln>
                <a:solidFill>
                  <a:srgbClr val="002060"/>
                </a:solidFill>
                <a:effectLst/>
                <a:uLnTx/>
                <a:uFillTx/>
                <a:latin typeface="Montserrat" panose="00000500000000000000" pitchFamily="2" charset="0"/>
                <a:cs typeface="Arial"/>
                <a:sym typeface="Arial"/>
              </a:rPr>
              <a:t>DOING BUSINESS WITH GSA </a:t>
            </a:r>
            <a:endParaRPr kumimoji="0" lang="en-US" sz="3600" b="1" i="0" u="none" strike="noStrike" kern="0" cap="none" spc="-10" normalizeH="0" baseline="0" noProof="0" dirty="0">
              <a:ln>
                <a:noFill/>
              </a:ln>
              <a:solidFill>
                <a:srgbClr val="002060"/>
              </a:solidFill>
              <a:effectLst/>
              <a:uLnTx/>
              <a:uFillTx/>
              <a:latin typeface="Montserrat" panose="00000500000000000000" pitchFamily="2" charset="0"/>
              <a:cs typeface="Arial"/>
              <a:sym typeface="Arial"/>
            </a:endParaRPr>
          </a:p>
        </p:txBody>
      </p:sp>
      <p:sp>
        <p:nvSpPr>
          <p:cNvPr id="2" name="TextBox 1">
            <a:extLst>
              <a:ext uri="{FF2B5EF4-FFF2-40B4-BE49-F238E27FC236}">
                <a16:creationId xmlns:a16="http://schemas.microsoft.com/office/drawing/2014/main" id="{8F3BAFBD-50B0-6AFF-A52B-889034ED3A7D}"/>
              </a:ext>
            </a:extLst>
          </p:cNvPr>
          <p:cNvSpPr txBox="1"/>
          <p:nvPr/>
        </p:nvSpPr>
        <p:spPr>
          <a:xfrm>
            <a:off x="1405061" y="5330302"/>
            <a:ext cx="9322641"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600" b="0" i="0" u="none" strike="noStrike" kern="0" cap="none" spc="0" normalizeH="0" baseline="0" noProof="0" dirty="0">
                <a:ln>
                  <a:noFill/>
                </a:ln>
                <a:solidFill>
                  <a:srgbClr val="FFFFFF"/>
                </a:solidFill>
                <a:effectLst/>
                <a:uLnTx/>
                <a:uFillTx/>
                <a:latin typeface="Montserrat "/>
                <a:ea typeface="Montserrat"/>
                <a:cs typeface="Montserrat"/>
                <a:sym typeface="Montserrat"/>
              </a:rPr>
              <a:t>The Office of Small &amp; Disadvantaged Business Utilization (OSDBU)</a:t>
            </a:r>
            <a:endParaRPr kumimoji="0" lang="en-US" sz="2600" b="0" i="0" u="none" strike="noStrike" kern="0" cap="none" spc="0" normalizeH="0" baseline="0" noProof="0" dirty="0">
              <a:ln>
                <a:noFill/>
              </a:ln>
              <a:solidFill>
                <a:srgbClr val="FFFFFF"/>
              </a:solidFill>
              <a:effectLst/>
              <a:uLnTx/>
              <a:uFillTx/>
              <a:latin typeface="Montserrat "/>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600" b="0" i="0" u="none" strike="noStrike" kern="0" cap="none" spc="0" normalizeH="0" baseline="0" noProof="0" dirty="0">
                <a:ln>
                  <a:noFill/>
                </a:ln>
                <a:solidFill>
                  <a:srgbClr val="FFFFFF"/>
                </a:solidFill>
                <a:effectLst/>
                <a:uLnTx/>
                <a:uFillTx/>
                <a:latin typeface="Montserrat "/>
                <a:ea typeface="Montserrat"/>
                <a:cs typeface="Montserrat"/>
                <a:sym typeface="Montserrat"/>
              </a:rPr>
              <a:t>Advocating for our Nation’s Small Businesses</a:t>
            </a:r>
            <a:endParaRPr kumimoji="0" lang="en-US" sz="2600" b="0" i="0" u="none" strike="noStrike" kern="0" cap="none" spc="0" normalizeH="0" baseline="0" noProof="0" dirty="0">
              <a:ln>
                <a:noFill/>
              </a:ln>
              <a:solidFill>
                <a:srgbClr val="000000"/>
              </a:solidFill>
              <a:effectLst/>
              <a:uLnTx/>
              <a:uFillTx/>
              <a:latin typeface="Montserrat SemiBold" panose="00000700000000000000" pitchFamily="2" charset="0"/>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74397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4A1E5FD1-FB65-4184-AB33-EB8186145A82}"/>
              </a:ext>
            </a:extLst>
          </p:cNvPr>
          <p:cNvGraphicFramePr>
            <a:graphicFrameLocks noGrp="1"/>
          </p:cNvGraphicFramePr>
          <p:nvPr/>
        </p:nvGraphicFramePr>
        <p:xfrm>
          <a:off x="372285" y="1509206"/>
          <a:ext cx="11612880" cy="4916234"/>
        </p:xfrm>
        <a:graphic>
          <a:graphicData uri="http://schemas.openxmlformats.org/drawingml/2006/table">
            <a:tbl>
              <a:tblPr firstRow="1" bandRow="1">
                <a:tableStyleId>{6E25E649-3F16-4E02-A733-19D2CDBF48F0}</a:tableStyleId>
              </a:tblPr>
              <a:tblGrid>
                <a:gridCol w="6681658">
                  <a:extLst>
                    <a:ext uri="{9D8B030D-6E8A-4147-A177-3AD203B41FA5}">
                      <a16:colId xmlns:a16="http://schemas.microsoft.com/office/drawing/2014/main" val="1148556651"/>
                    </a:ext>
                  </a:extLst>
                </a:gridCol>
                <a:gridCol w="4931222">
                  <a:extLst>
                    <a:ext uri="{9D8B030D-6E8A-4147-A177-3AD203B41FA5}">
                      <a16:colId xmlns:a16="http://schemas.microsoft.com/office/drawing/2014/main" val="1069380689"/>
                    </a:ext>
                  </a:extLst>
                </a:gridCol>
              </a:tblGrid>
              <a:tr h="4707165">
                <a:tc>
                  <a:txBody>
                    <a:bodyPr/>
                    <a:lstStyle/>
                    <a:p>
                      <a:pPr marL="285750" indent="-285750">
                        <a:lnSpc>
                          <a:spcPct val="100000"/>
                        </a:lnSpc>
                        <a:buFont typeface="Arial" panose="020B0604020202020204" pitchFamily="34" charset="0"/>
                        <a:buChar char="•"/>
                      </a:pPr>
                      <a:endParaRPr lang="en-US" sz="1600" b="0" dirty="0">
                        <a:solidFill>
                          <a:schemeClr val="tx1"/>
                        </a:solidFill>
                      </a:endParaRPr>
                    </a:p>
                    <a:p>
                      <a:pPr marL="285750" indent="-285750">
                        <a:lnSpc>
                          <a:spcPct val="100000"/>
                        </a:lnSpc>
                        <a:buFont typeface="Arial" panose="020B0604020202020204" pitchFamily="34" charset="0"/>
                        <a:buChar char="•"/>
                      </a:pPr>
                      <a:r>
                        <a:rPr lang="en-US" sz="1400" b="0" dirty="0">
                          <a:solidFill>
                            <a:schemeClr val="tx1"/>
                          </a:solidFill>
                        </a:rPr>
                        <a:t>Small Business Goaling</a:t>
                      </a:r>
                    </a:p>
                    <a:p>
                      <a:pPr marL="285750" indent="-285750">
                        <a:lnSpc>
                          <a:spcPct val="100000"/>
                        </a:lnSpc>
                        <a:buFont typeface="Arial" panose="020B0604020202020204" pitchFamily="34" charset="0"/>
                        <a:buChar char="•"/>
                      </a:pPr>
                      <a:r>
                        <a:rPr lang="en-US" sz="1400" b="0" dirty="0">
                          <a:solidFill>
                            <a:schemeClr val="tx1"/>
                          </a:solidFill>
                        </a:rPr>
                        <a:t>Small Disadvantaged Business (SDB)</a:t>
                      </a:r>
                    </a:p>
                    <a:p>
                      <a:pPr marL="285750" indent="-285750">
                        <a:lnSpc>
                          <a:spcPct val="100000"/>
                        </a:lnSpc>
                        <a:buFont typeface="Arial" panose="020B0604020202020204" pitchFamily="34" charset="0"/>
                        <a:buChar char="•"/>
                      </a:pPr>
                      <a:r>
                        <a:rPr lang="en-US" sz="1400" b="0" dirty="0">
                          <a:solidFill>
                            <a:schemeClr val="tx1"/>
                          </a:solidFill>
                        </a:rPr>
                        <a:t>8(a)</a:t>
                      </a:r>
                    </a:p>
                    <a:p>
                      <a:pPr marL="285750" indent="-285750">
                        <a:lnSpc>
                          <a:spcPct val="100000"/>
                        </a:lnSpc>
                        <a:buFont typeface="Arial" panose="020B0604020202020204" pitchFamily="34" charset="0"/>
                        <a:buChar char="•"/>
                      </a:pPr>
                      <a:r>
                        <a:rPr lang="en-US" sz="1400" b="0" dirty="0">
                          <a:solidFill>
                            <a:schemeClr val="tx1"/>
                          </a:solidFill>
                        </a:rPr>
                        <a:t>Women-owned Small Business</a:t>
                      </a:r>
                    </a:p>
                    <a:p>
                      <a:pPr marL="285750" indent="-285750">
                        <a:lnSpc>
                          <a:spcPct val="100000"/>
                        </a:lnSpc>
                        <a:buFont typeface="Arial" panose="020B0604020202020204" pitchFamily="34" charset="0"/>
                        <a:buChar char="•"/>
                      </a:pPr>
                      <a:r>
                        <a:rPr lang="en-US" sz="1400" b="0" dirty="0">
                          <a:solidFill>
                            <a:schemeClr val="tx1"/>
                          </a:solidFill>
                        </a:rPr>
                        <a:t>Historically Underutilized Business Zone (HUBZone)</a:t>
                      </a:r>
                    </a:p>
                    <a:p>
                      <a:pPr marL="285750" indent="-285750">
                        <a:lnSpc>
                          <a:spcPct val="100000"/>
                        </a:lnSpc>
                        <a:buFont typeface="Arial" panose="020B0604020202020204" pitchFamily="34" charset="0"/>
                        <a:buChar char="•"/>
                      </a:pPr>
                      <a:r>
                        <a:rPr lang="en-US" sz="1400" b="0" dirty="0">
                          <a:solidFill>
                            <a:schemeClr val="tx1"/>
                          </a:solidFill>
                        </a:rPr>
                        <a:t>Veteran-owned Small Business </a:t>
                      </a:r>
                    </a:p>
                    <a:p>
                      <a:pPr marL="285750" indent="-285750">
                        <a:lnSpc>
                          <a:spcPct val="100000"/>
                        </a:lnSpc>
                        <a:buFont typeface="Arial" panose="020B0604020202020204" pitchFamily="34" charset="0"/>
                        <a:buChar char="•"/>
                      </a:pPr>
                      <a:r>
                        <a:rPr lang="en-US" sz="1400" b="0" dirty="0">
                          <a:solidFill>
                            <a:schemeClr val="tx1"/>
                          </a:solidFill>
                        </a:rPr>
                        <a:t>Service Disabled Veteran-owned Small Business</a:t>
                      </a:r>
                    </a:p>
                    <a:p>
                      <a:pPr marL="285750" indent="-285750">
                        <a:lnSpc>
                          <a:spcPct val="100000"/>
                        </a:lnSpc>
                        <a:buFont typeface="Arial" panose="020B0604020202020204" pitchFamily="34" charset="0"/>
                        <a:buChar char="•"/>
                      </a:pPr>
                      <a:r>
                        <a:rPr lang="en-US" sz="1400" b="0" dirty="0">
                          <a:solidFill>
                            <a:schemeClr val="tx1"/>
                          </a:solidFill>
                        </a:rPr>
                        <a:t>Small Business</a:t>
                      </a:r>
                    </a:p>
                    <a:p>
                      <a:pPr marL="285750" indent="-285750">
                        <a:lnSpc>
                          <a:spcPct val="100000"/>
                        </a:lnSpc>
                        <a:buFont typeface="Arial" panose="020B0604020202020204" pitchFamily="34" charset="0"/>
                        <a:buChar char="•"/>
                      </a:pPr>
                      <a:r>
                        <a:rPr lang="en-US" sz="1400" b="0" dirty="0">
                          <a:solidFill>
                            <a:schemeClr val="tx1"/>
                          </a:solidFill>
                        </a:rPr>
                        <a:t>Subcontracting Program</a:t>
                      </a:r>
                    </a:p>
                    <a:p>
                      <a:pPr marL="285750" indent="-285750">
                        <a:lnSpc>
                          <a:spcPct val="100000"/>
                        </a:lnSpc>
                        <a:buFont typeface="Arial" panose="020B0604020202020204" pitchFamily="34" charset="0"/>
                        <a:buChar char="•"/>
                      </a:pPr>
                      <a:r>
                        <a:rPr lang="en-US" sz="1400" b="0" dirty="0">
                          <a:solidFill>
                            <a:schemeClr val="tx1"/>
                          </a:solidFill>
                        </a:rPr>
                        <a:t>Forecast of Contracting Opportunities</a:t>
                      </a:r>
                    </a:p>
                    <a:p>
                      <a:pPr marL="285750" indent="-285750">
                        <a:lnSpc>
                          <a:spcPct val="100000"/>
                        </a:lnSpc>
                        <a:buFont typeface="Courier New" panose="02070309020205020404" pitchFamily="49" charset="0"/>
                        <a:buChar char="o"/>
                      </a:pPr>
                      <a:endParaRPr lang="en-US" sz="1600" b="0" dirty="0">
                        <a:solidFill>
                          <a:schemeClr val="tx1"/>
                        </a:solidFill>
                      </a:endParaRPr>
                    </a:p>
                    <a:p>
                      <a:pPr marL="0" indent="0">
                        <a:lnSpc>
                          <a:spcPct val="150000"/>
                        </a:lnSpc>
                        <a:buFont typeface="Courier New" panose="02070309020205020404" pitchFamily="49" charset="0"/>
                        <a:buNone/>
                      </a:pPr>
                      <a:r>
                        <a:rPr lang="en-US" sz="1400" b="1" u="sng" dirty="0">
                          <a:solidFill>
                            <a:schemeClr val="tx1"/>
                          </a:solidFill>
                          <a:effectLst/>
                        </a:rPr>
                        <a:t>UPDATE:</a:t>
                      </a:r>
                      <a:r>
                        <a:rPr lang="en-US" sz="1400" b="0" dirty="0">
                          <a:solidFill>
                            <a:schemeClr val="tx1"/>
                          </a:solidFill>
                          <a:effectLst/>
                        </a:rPr>
                        <a:t> </a:t>
                      </a:r>
                    </a:p>
                    <a:p>
                      <a:pPr marL="0" indent="0">
                        <a:lnSpc>
                          <a:spcPct val="150000"/>
                        </a:lnSpc>
                        <a:buFont typeface="Courier New" panose="02070309020205020404" pitchFamily="49" charset="0"/>
                        <a:buNone/>
                      </a:pPr>
                      <a:r>
                        <a:rPr lang="en-US" sz="1400" b="0" dirty="0">
                          <a:solidFill>
                            <a:schemeClr val="tx1"/>
                          </a:solidFill>
                          <a:effectLst/>
                        </a:rPr>
                        <a:t>SBA’s Veteran Small Business Certification Program is now open. Visit </a:t>
                      </a:r>
                      <a:r>
                        <a:rPr lang="en-US" sz="1400" b="0" dirty="0">
                          <a:solidFill>
                            <a:schemeClr val="tx1"/>
                          </a:solidFill>
                          <a:effectLst/>
                          <a:hlinkClick r:id="rId3">
                            <a:extLst>
                              <a:ext uri="{A12FA001-AC4F-418D-AE19-62706E023703}">
                                <ahyp:hlinkClr xmlns:ahyp="http://schemas.microsoft.com/office/drawing/2018/hyperlinkcolor" val="tx"/>
                              </a:ext>
                            </a:extLst>
                          </a:hlinkClick>
                        </a:rPr>
                        <a:t>www.sba.gov/vetcert</a:t>
                      </a:r>
                      <a:r>
                        <a:rPr lang="en-US" sz="1400" b="0" dirty="0">
                          <a:solidFill>
                            <a:schemeClr val="tx1"/>
                          </a:solidFill>
                          <a:effectLst/>
                        </a:rPr>
                        <a:t> to review the information and resources. </a:t>
                      </a:r>
                    </a:p>
                    <a:p>
                      <a:pPr marL="0" indent="0">
                        <a:lnSpc>
                          <a:spcPct val="150000"/>
                        </a:lnSpc>
                        <a:buFont typeface="Courier New" panose="02070309020205020404" pitchFamily="49" charset="0"/>
                        <a:buNone/>
                      </a:pPr>
                      <a:endParaRPr lang="en-US" sz="1400" b="0" dirty="0">
                        <a:solidFill>
                          <a:schemeClr val="tx1"/>
                        </a:solidFill>
                        <a:effectLst/>
                      </a:endParaRPr>
                    </a:p>
                    <a:p>
                      <a:pPr marL="0" indent="0">
                        <a:lnSpc>
                          <a:spcPct val="150000"/>
                        </a:lnSpc>
                        <a:buFont typeface="Courier New" panose="02070309020205020404" pitchFamily="49" charset="0"/>
                        <a:buNone/>
                      </a:pPr>
                      <a:r>
                        <a:rPr lang="en-US" sz="1400" b="0" dirty="0">
                          <a:solidFill>
                            <a:schemeClr val="tx1"/>
                          </a:solidFill>
                          <a:effectLst/>
                        </a:rPr>
                        <a:t>SBA Fact Sheet on “How to apply for certification” Visit: </a:t>
                      </a:r>
                      <a:r>
                        <a:rPr lang="en-US" sz="1400" b="0" dirty="0">
                          <a:solidFill>
                            <a:schemeClr val="tx1"/>
                          </a:solidFill>
                          <a:effectLst/>
                          <a:hlinkClick r:id="rId4">
                            <a:extLst>
                              <a:ext uri="{A12FA001-AC4F-418D-AE19-62706E023703}">
                                <ahyp:hlinkClr xmlns:ahyp="http://schemas.microsoft.com/office/drawing/2018/hyperlinkcolor" val="tx"/>
                              </a:ext>
                            </a:extLst>
                          </a:hlinkClick>
                        </a:rPr>
                        <a:t>https://www.sba.gov/brand/assets/sba/resource-partners/Preparing-for-certification-VetCertFactSheet-508c.pdf</a:t>
                      </a:r>
                      <a:endParaRPr lang="en-US" sz="1400" b="0" dirty="0">
                        <a:solidFill>
                          <a:schemeClr val="tx1"/>
                        </a:solidFill>
                        <a:latin typeface="Montserrat" panose="00000500000000000000" pitchFamily="2" charset="0"/>
                        <a:cs typeface="Arial" panose="020B0604020202020204" pitchFamily="34" charset="0"/>
                      </a:endParaRPr>
                    </a:p>
                  </a:txBody>
                  <a:tcPr>
                    <a:solidFill>
                      <a:schemeClr val="bg1"/>
                    </a:solidFill>
                  </a:tcPr>
                </a:tc>
                <a:tc>
                  <a:txBody>
                    <a:bodyPr/>
                    <a:lstStyle/>
                    <a:p>
                      <a:pPr marL="742950" lvl="1" indent="-285750">
                        <a:buFont typeface="Arial" panose="020B0604020202020204" pitchFamily="34" charset="0"/>
                        <a:buChar char="•"/>
                      </a:pPr>
                      <a:endParaRPr lang="en-US" sz="1600" dirty="0">
                        <a:solidFill>
                          <a:srgbClr val="002060"/>
                        </a:solidFill>
                      </a:endParaRPr>
                    </a:p>
                    <a:p>
                      <a:pPr marL="457200" lvl="1" indent="0">
                        <a:buFont typeface="Arial" panose="020B0604020202020204" pitchFamily="34" charset="0"/>
                        <a:buNone/>
                      </a:pPr>
                      <a:endParaRPr lang="en-US" sz="1600" dirty="0">
                        <a:solidFill>
                          <a:srgbClr val="002060"/>
                        </a:solidFill>
                      </a:endParaRPr>
                    </a:p>
                    <a:p>
                      <a:pPr marL="457200" lvl="1" indent="0">
                        <a:buFont typeface="Arial" panose="020B0604020202020204" pitchFamily="34" charset="0"/>
                        <a:buNone/>
                      </a:pPr>
                      <a:endParaRPr lang="en-US" sz="1600" dirty="0">
                        <a:solidFill>
                          <a:schemeClr val="accent1"/>
                        </a:solidFill>
                      </a:endParaRPr>
                    </a:p>
                    <a:p>
                      <a:endParaRPr lang="en-US" sz="16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4023674447"/>
                  </a:ext>
                </a:extLst>
              </a:tr>
            </a:tbl>
          </a:graphicData>
        </a:graphic>
      </p:graphicFrame>
      <p:pic>
        <p:nvPicPr>
          <p:cNvPr id="5" name="Google Shape;165;p23">
            <a:extLst>
              <a:ext uri="{FF2B5EF4-FFF2-40B4-BE49-F238E27FC236}">
                <a16:creationId xmlns:a16="http://schemas.microsoft.com/office/drawing/2014/main" id="{ABDC5368-16A0-4CF4-9D49-8C5E2DF8EC53}"/>
              </a:ext>
            </a:extLst>
          </p:cNvPr>
          <p:cNvPicPr preferRelativeResize="0"/>
          <p:nvPr/>
        </p:nvPicPr>
        <p:blipFill rotWithShape="1">
          <a:blip r:embed="rId5">
            <a:alphaModFix/>
          </a:blip>
          <a:srcRect/>
          <a:stretch/>
        </p:blipFill>
        <p:spPr>
          <a:xfrm>
            <a:off x="38100" y="-152400"/>
            <a:ext cx="990600" cy="990600"/>
          </a:xfrm>
          <a:prstGeom prst="rect">
            <a:avLst/>
          </a:prstGeom>
          <a:noFill/>
          <a:ln>
            <a:noFill/>
          </a:ln>
        </p:spPr>
      </p:pic>
      <p:sp>
        <p:nvSpPr>
          <p:cNvPr id="6" name="object 5">
            <a:extLst>
              <a:ext uri="{FF2B5EF4-FFF2-40B4-BE49-F238E27FC236}">
                <a16:creationId xmlns:a16="http://schemas.microsoft.com/office/drawing/2014/main" id="{009CAE8E-0F5A-46C9-AB72-85DF8FB63AA4}"/>
              </a:ext>
            </a:extLst>
          </p:cNvPr>
          <p:cNvSpPr txBox="1">
            <a:spLocks noGrp="1"/>
          </p:cNvSpPr>
          <p:nvPr>
            <p:ph type="title"/>
          </p:nvPr>
        </p:nvSpPr>
        <p:spPr>
          <a:xfrm>
            <a:off x="1905000" y="228600"/>
            <a:ext cx="9753600" cy="444352"/>
          </a:xfrm>
          <a:prstGeom prst="rect">
            <a:avLst/>
          </a:prstGeom>
        </p:spPr>
        <p:txBody>
          <a:bodyPr vert="horz" wrap="square" lIns="0" tIns="13335" rIns="0" bIns="0" rtlCol="0">
            <a:spAutoFit/>
          </a:bodyPr>
          <a:lstStyle/>
          <a:p>
            <a:pPr marL="4813300">
              <a:lnSpc>
                <a:spcPct val="100000"/>
              </a:lnSpc>
              <a:spcBef>
                <a:spcPts val="105"/>
              </a:spcBef>
            </a:pPr>
            <a:r>
              <a:rPr lang="en-US" sz="2800" spc="-5" dirty="0"/>
              <a:t>Agency Overview (Cont.)</a:t>
            </a:r>
            <a:endParaRPr sz="2800" spc="-5" dirty="0"/>
          </a:p>
        </p:txBody>
      </p:sp>
      <p:pic>
        <p:nvPicPr>
          <p:cNvPr id="7" name="Picture 6">
            <a:extLst>
              <a:ext uri="{FF2B5EF4-FFF2-40B4-BE49-F238E27FC236}">
                <a16:creationId xmlns:a16="http://schemas.microsoft.com/office/drawing/2014/main" id="{05FC016E-A3A4-4F2C-8611-08C0754207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8720" y="1886415"/>
            <a:ext cx="4846320" cy="3122459"/>
          </a:xfrm>
          <a:prstGeom prst="rect">
            <a:avLst/>
          </a:prstGeom>
        </p:spPr>
      </p:pic>
      <p:sp>
        <p:nvSpPr>
          <p:cNvPr id="2" name="TextBox 1">
            <a:extLst>
              <a:ext uri="{FF2B5EF4-FFF2-40B4-BE49-F238E27FC236}">
                <a16:creationId xmlns:a16="http://schemas.microsoft.com/office/drawing/2014/main" id="{B4EA06E0-8E63-DFE5-0322-91F06E3949A3}"/>
              </a:ext>
            </a:extLst>
          </p:cNvPr>
          <p:cNvSpPr txBox="1"/>
          <p:nvPr/>
        </p:nvSpPr>
        <p:spPr>
          <a:xfrm>
            <a:off x="6792686" y="5015221"/>
            <a:ext cx="523165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rPr>
              <a:t>www.gsa.gov/contactgroup/small-business-support</a:t>
            </a:r>
            <a:endParaRPr kumimoji="0" lang="en-US" sz="1400" b="0" i="0" u="none" strike="noStrike" kern="0" cap="none" spc="0" normalizeH="0" baseline="0" noProof="0" dirty="0">
              <a:ln>
                <a:noFill/>
              </a:ln>
              <a:solidFill>
                <a:srgbClr val="000000"/>
              </a:solidFill>
              <a:effectLst/>
              <a:uLnTx/>
              <a:uFillTx/>
              <a:latin typeface="Montserrat" panose="00000500000000000000" pitchFamily="2" charset="0"/>
              <a:ea typeface="+mn-ea"/>
              <a:cs typeface="Arial"/>
              <a:sym typeface="Arial"/>
            </a:endParaRPr>
          </a:p>
        </p:txBody>
      </p:sp>
      <p:pic>
        <p:nvPicPr>
          <p:cNvPr id="3" name="Picture 2">
            <a:extLst>
              <a:ext uri="{FF2B5EF4-FFF2-40B4-BE49-F238E27FC236}">
                <a16:creationId xmlns:a16="http://schemas.microsoft.com/office/drawing/2014/main" id="{A935D8EF-D889-6845-D080-EF8F81E64A51}"/>
              </a:ext>
            </a:extLst>
          </p:cNvPr>
          <p:cNvPicPr>
            <a:picLocks noChangeAspect="1"/>
          </p:cNvPicPr>
          <p:nvPr/>
        </p:nvPicPr>
        <p:blipFill>
          <a:blip r:embed="rId7"/>
          <a:stretch>
            <a:fillRect/>
          </a:stretch>
        </p:blipFill>
        <p:spPr>
          <a:xfrm>
            <a:off x="0" y="-105728"/>
            <a:ext cx="12192000" cy="1085850"/>
          </a:xfrm>
          <a:prstGeom prst="rect">
            <a:avLst/>
          </a:prstGeom>
        </p:spPr>
      </p:pic>
      <p:sp>
        <p:nvSpPr>
          <p:cNvPr id="10" name="TextBox 9">
            <a:extLst>
              <a:ext uri="{FF2B5EF4-FFF2-40B4-BE49-F238E27FC236}">
                <a16:creationId xmlns:a16="http://schemas.microsoft.com/office/drawing/2014/main" id="{F3122062-1F99-E265-C429-862DB05E400A}"/>
              </a:ext>
            </a:extLst>
          </p:cNvPr>
          <p:cNvSpPr txBox="1"/>
          <p:nvPr/>
        </p:nvSpPr>
        <p:spPr>
          <a:xfrm>
            <a:off x="1028700" y="1122192"/>
            <a:ext cx="1024591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Office of Small and Disadvantaged Business Utilization (OSDBU)</a:t>
            </a:r>
          </a:p>
        </p:txBody>
      </p:sp>
      <p:sp>
        <p:nvSpPr>
          <p:cNvPr id="11" name="TextBox 10">
            <a:extLst>
              <a:ext uri="{FF2B5EF4-FFF2-40B4-BE49-F238E27FC236}">
                <a16:creationId xmlns:a16="http://schemas.microsoft.com/office/drawing/2014/main" id="{44630A37-74A7-3D16-9F1F-A04BF95352EE}"/>
              </a:ext>
            </a:extLst>
          </p:cNvPr>
          <p:cNvSpPr txBox="1"/>
          <p:nvPr/>
        </p:nvSpPr>
        <p:spPr>
          <a:xfrm>
            <a:off x="4424461" y="148592"/>
            <a:ext cx="397110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Agency Overview (Cont.)</a:t>
            </a:r>
          </a:p>
        </p:txBody>
      </p:sp>
      <p:sp>
        <p:nvSpPr>
          <p:cNvPr id="9" name="Rectangle 8">
            <a:extLst>
              <a:ext uri="{FF2B5EF4-FFF2-40B4-BE49-F238E27FC236}">
                <a16:creationId xmlns:a16="http://schemas.microsoft.com/office/drawing/2014/main" id="{A22E1DBE-AC40-CA7E-B3D2-883BCA78C9F0}"/>
              </a:ext>
            </a:extLst>
          </p:cNvPr>
          <p:cNvSpPr/>
          <p:nvPr/>
        </p:nvSpPr>
        <p:spPr>
          <a:xfrm>
            <a:off x="326566" y="1447635"/>
            <a:ext cx="11697777" cy="123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39BB23D2-6A3E-68AB-819B-1F1B2B54170E}"/>
              </a:ext>
            </a:extLst>
          </p:cNvPr>
          <p:cNvSpPr/>
          <p:nvPr/>
        </p:nvSpPr>
        <p:spPr>
          <a:xfrm>
            <a:off x="372285" y="6362778"/>
            <a:ext cx="11697777" cy="123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3" name="Google Shape;222;p41">
            <a:extLst>
              <a:ext uri="{FF2B5EF4-FFF2-40B4-BE49-F238E27FC236}">
                <a16:creationId xmlns:a16="http://schemas.microsoft.com/office/drawing/2014/main" id="{5EB85DB4-9554-43F6-1FC9-70F703ACA4B2}"/>
              </a:ext>
            </a:extLst>
          </p:cNvPr>
          <p:cNvPicPr preferRelativeResize="0"/>
          <p:nvPr/>
        </p:nvPicPr>
        <p:blipFill rotWithShape="1">
          <a:blip r:embed="rId8">
            <a:alphaModFix/>
          </a:blip>
          <a:srcRect/>
          <a:stretch/>
        </p:blipFill>
        <p:spPr>
          <a:xfrm>
            <a:off x="178675" y="16064"/>
            <a:ext cx="762616" cy="701666"/>
          </a:xfrm>
          <a:prstGeom prst="rect">
            <a:avLst/>
          </a:prstGeom>
          <a:noFill/>
          <a:ln>
            <a:noFill/>
          </a:ln>
        </p:spPr>
      </p:pic>
    </p:spTree>
    <p:extLst>
      <p:ext uri="{BB962C8B-B14F-4D97-AF65-F5344CB8AC3E}">
        <p14:creationId xmlns:p14="http://schemas.microsoft.com/office/powerpoint/2010/main" val="735430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AA89BB-8B1E-15A9-B2BF-4858E3E8FE6B}"/>
              </a:ext>
            </a:extLst>
          </p:cNvPr>
          <p:cNvPicPr>
            <a:picLocks noChangeAspect="1"/>
          </p:cNvPicPr>
          <p:nvPr/>
        </p:nvPicPr>
        <p:blipFill>
          <a:blip r:embed="rId3"/>
          <a:stretch>
            <a:fillRect/>
          </a:stretch>
        </p:blipFill>
        <p:spPr>
          <a:xfrm>
            <a:off x="0" y="0"/>
            <a:ext cx="12192000" cy="1085850"/>
          </a:xfrm>
          <a:prstGeom prst="rect">
            <a:avLst/>
          </a:prstGeom>
        </p:spPr>
      </p:pic>
      <p:graphicFrame>
        <p:nvGraphicFramePr>
          <p:cNvPr id="7" name="Diagram 6">
            <a:extLst>
              <a:ext uri="{FF2B5EF4-FFF2-40B4-BE49-F238E27FC236}">
                <a16:creationId xmlns:a16="http://schemas.microsoft.com/office/drawing/2014/main" id="{DD171014-6C79-C51A-8A6B-34CC5B10EC6C}"/>
              </a:ext>
            </a:extLst>
          </p:cNvPr>
          <p:cNvGraphicFramePr/>
          <p:nvPr/>
        </p:nvGraphicFramePr>
        <p:xfrm>
          <a:off x="365050" y="1252667"/>
          <a:ext cx="11461899"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75C40091-CD4C-4A6F-C42A-A9907A687A1E}"/>
              </a:ext>
            </a:extLst>
          </p:cNvPr>
          <p:cNvSpPr txBox="1"/>
          <p:nvPr/>
        </p:nvSpPr>
        <p:spPr>
          <a:xfrm>
            <a:off x="4767943" y="195939"/>
            <a:ext cx="60219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Minimum Requirements </a:t>
            </a:r>
          </a:p>
        </p:txBody>
      </p:sp>
      <p:pic>
        <p:nvPicPr>
          <p:cNvPr id="4" name="Google Shape;222;p41">
            <a:extLst>
              <a:ext uri="{FF2B5EF4-FFF2-40B4-BE49-F238E27FC236}">
                <a16:creationId xmlns:a16="http://schemas.microsoft.com/office/drawing/2014/main" id="{B5E90399-37B2-BA5A-7499-3339AAFF566E}"/>
              </a:ext>
            </a:extLst>
          </p:cNvPr>
          <p:cNvPicPr preferRelativeResize="0"/>
          <p:nvPr/>
        </p:nvPicPr>
        <p:blipFill rotWithShape="1">
          <a:blip r:embed="rId9">
            <a:alphaModFix/>
          </a:blip>
          <a:srcRect/>
          <a:stretch/>
        </p:blipFill>
        <p:spPr>
          <a:xfrm>
            <a:off x="178675" y="50819"/>
            <a:ext cx="762616" cy="701666"/>
          </a:xfrm>
          <a:prstGeom prst="rect">
            <a:avLst/>
          </a:prstGeom>
          <a:noFill/>
          <a:ln>
            <a:noFill/>
          </a:ln>
        </p:spPr>
      </p:pic>
    </p:spTree>
    <p:extLst>
      <p:ext uri="{BB962C8B-B14F-4D97-AF65-F5344CB8AC3E}">
        <p14:creationId xmlns:p14="http://schemas.microsoft.com/office/powerpoint/2010/main" val="3281554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347A97-F4FE-29B9-987F-8FFAA755EF0F}"/>
              </a:ext>
            </a:extLst>
          </p:cNvPr>
          <p:cNvPicPr>
            <a:picLocks noChangeAspect="1"/>
          </p:cNvPicPr>
          <p:nvPr/>
        </p:nvPicPr>
        <p:blipFill>
          <a:blip r:embed="rId3"/>
          <a:stretch>
            <a:fillRect/>
          </a:stretch>
        </p:blipFill>
        <p:spPr>
          <a:xfrm>
            <a:off x="0" y="-95107"/>
            <a:ext cx="12192000" cy="1085850"/>
          </a:xfrm>
          <a:prstGeom prst="rect">
            <a:avLst/>
          </a:prstGeom>
        </p:spPr>
      </p:pic>
      <p:sp>
        <p:nvSpPr>
          <p:cNvPr id="3" name="TextBox 2">
            <a:extLst>
              <a:ext uri="{FF2B5EF4-FFF2-40B4-BE49-F238E27FC236}">
                <a16:creationId xmlns:a16="http://schemas.microsoft.com/office/drawing/2014/main" id="{4AFE41F2-4360-9779-B778-774F792FFADB}"/>
              </a:ext>
            </a:extLst>
          </p:cNvPr>
          <p:cNvSpPr txBox="1"/>
          <p:nvPr/>
        </p:nvSpPr>
        <p:spPr>
          <a:xfrm>
            <a:off x="3341078" y="184012"/>
            <a:ext cx="61018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System for Award Management (SAM)</a:t>
            </a:r>
          </a:p>
        </p:txBody>
      </p:sp>
      <p:pic>
        <p:nvPicPr>
          <p:cNvPr id="4" name="Google Shape;222;p41">
            <a:extLst>
              <a:ext uri="{FF2B5EF4-FFF2-40B4-BE49-F238E27FC236}">
                <a16:creationId xmlns:a16="http://schemas.microsoft.com/office/drawing/2014/main" id="{05BD907C-7DB3-2837-E99F-E2C79FD0C4E7}"/>
              </a:ext>
            </a:extLst>
          </p:cNvPr>
          <p:cNvPicPr preferRelativeResize="0"/>
          <p:nvPr/>
        </p:nvPicPr>
        <p:blipFill rotWithShape="1">
          <a:blip r:embed="rId4">
            <a:alphaModFix/>
          </a:blip>
          <a:srcRect/>
          <a:stretch/>
        </p:blipFill>
        <p:spPr>
          <a:xfrm>
            <a:off x="178675" y="-2418"/>
            <a:ext cx="762616" cy="701666"/>
          </a:xfrm>
          <a:prstGeom prst="rect">
            <a:avLst/>
          </a:prstGeom>
          <a:noFill/>
          <a:ln>
            <a:noFill/>
          </a:ln>
        </p:spPr>
      </p:pic>
      <p:sp>
        <p:nvSpPr>
          <p:cNvPr id="5" name="Content Placeholder 2">
            <a:extLst>
              <a:ext uri="{FF2B5EF4-FFF2-40B4-BE49-F238E27FC236}">
                <a16:creationId xmlns:a16="http://schemas.microsoft.com/office/drawing/2014/main" id="{EB081832-AFDD-AF19-11AE-6DFBF4AB53D7}"/>
              </a:ext>
            </a:extLst>
          </p:cNvPr>
          <p:cNvSpPr txBox="1">
            <a:spLocks/>
          </p:cNvSpPr>
          <p:nvPr/>
        </p:nvSpPr>
        <p:spPr>
          <a:xfrm>
            <a:off x="1400432" y="1678532"/>
            <a:ext cx="5351192" cy="4992384"/>
          </a:xfrm>
          <a:prstGeom prst="rect">
            <a:avLst/>
          </a:prstGeom>
        </p:spPr>
        <p:txBody>
          <a:bodyPr wrap="square" lIns="0" tIns="0" rIns="0" bIns="0">
            <a:normAutofit/>
          </a:bodyPr>
          <a:lstStyle>
            <a:lvl1pPr marL="0">
              <a:defRPr sz="3100" b="0"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Montserrat" panose="00000500000000000000" pitchFamily="2" charset="0"/>
                <a:ea typeface="+mn-ea"/>
                <a:cs typeface="Arial"/>
              </a:rPr>
              <a:t>Sam.Gov includes the following:</a:t>
            </a:r>
            <a:endParaRPr kumimoji="0" lang="en-US" sz="20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sng" strike="noStrike" kern="0" cap="none" spc="0" normalizeH="0" baseline="0" noProof="0" dirty="0">
                <a:ln>
                  <a:noFill/>
                </a:ln>
                <a:solidFill>
                  <a:srgbClr val="002060"/>
                </a:solidFill>
                <a:effectLst/>
                <a:uLnTx/>
                <a:uFillTx/>
                <a:latin typeface="Montserrat" panose="00000500000000000000" pitchFamily="2" charset="0"/>
                <a:ea typeface="+mn-ea"/>
                <a:cs typeface="Arial"/>
              </a:rPr>
              <a:t>Contract Opportunities</a:t>
            </a:r>
            <a:r>
              <a:rPr kumimoji="0" lang="en-US"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rPr>
              <a:t>:  (Formerly fbo.gov)</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sng" strike="noStrike" kern="0" cap="none" spc="0" normalizeH="0" baseline="0" noProof="0" dirty="0">
                <a:ln>
                  <a:noFill/>
                </a:ln>
                <a:solidFill>
                  <a:srgbClr val="002060"/>
                </a:solidFill>
                <a:effectLst/>
                <a:uLnTx/>
                <a:uFillTx/>
                <a:latin typeface="Montserrat" panose="00000500000000000000" pitchFamily="2" charset="0"/>
                <a:ea typeface="+mn-ea"/>
                <a:cs typeface="Arial"/>
              </a:rPr>
              <a:t>Contract Data</a:t>
            </a:r>
            <a:r>
              <a:rPr kumimoji="0" lang="en-US"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rPr>
              <a:t>:  (Reports only.  From fpds.gov)</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sng" strike="noStrike" kern="0" cap="none" spc="0" normalizeH="0" baseline="0" noProof="0" dirty="0">
                <a:ln>
                  <a:noFill/>
                </a:ln>
                <a:solidFill>
                  <a:srgbClr val="002060"/>
                </a:solidFill>
                <a:effectLst/>
                <a:uLnTx/>
                <a:uFillTx/>
                <a:latin typeface="Montserrat" panose="00000500000000000000" pitchFamily="2" charset="0"/>
                <a:ea typeface="+mn-ea"/>
                <a:cs typeface="Arial"/>
              </a:rPr>
              <a:t>Wage Determinations</a:t>
            </a:r>
            <a:r>
              <a:rPr kumimoji="0" lang="en-US"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rPr>
              <a:t>:  (Formerly wdol.gov)</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sng" strike="noStrike" kern="0" cap="none" spc="0" normalizeH="0" baseline="0" noProof="0" dirty="0">
                <a:ln>
                  <a:noFill/>
                </a:ln>
                <a:solidFill>
                  <a:srgbClr val="002060"/>
                </a:solidFill>
                <a:effectLst/>
                <a:uLnTx/>
                <a:uFillTx/>
                <a:latin typeface="Montserrat" panose="00000500000000000000" pitchFamily="2" charset="0"/>
                <a:ea typeface="+mn-ea"/>
                <a:cs typeface="Arial"/>
              </a:rPr>
              <a:t>Entity Registration:</a:t>
            </a:r>
            <a:r>
              <a:rPr kumimoji="0" lang="en-US"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rPr>
              <a:t> (Combined with the former beta.sam.gov)</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sng" strike="noStrike" kern="0" cap="none" spc="0" normalizeH="0" baseline="0" noProof="0" dirty="0">
                <a:ln>
                  <a:noFill/>
                </a:ln>
                <a:solidFill>
                  <a:srgbClr val="002060"/>
                </a:solidFill>
                <a:effectLst/>
                <a:uLnTx/>
                <a:uFillTx/>
                <a:latin typeface="Montserrat" panose="00000500000000000000" pitchFamily="2" charset="0"/>
                <a:ea typeface="+mn-ea"/>
                <a:cs typeface="Arial"/>
              </a:rPr>
              <a:t>Entity Reporting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sng" strike="noStrike" kern="0" cap="none" spc="0" normalizeH="0" baseline="0" noProof="0" dirty="0">
                <a:ln>
                  <a:noFill/>
                </a:ln>
                <a:solidFill>
                  <a:srgbClr val="002060"/>
                </a:solidFill>
                <a:effectLst/>
                <a:uLnTx/>
                <a:uFillTx/>
                <a:latin typeface="Montserrat" panose="00000500000000000000" pitchFamily="2" charset="0"/>
                <a:ea typeface="+mn-ea"/>
                <a:cs typeface="Arial"/>
              </a:rPr>
              <a:t>Assistance Listings</a:t>
            </a:r>
            <a:r>
              <a:rPr kumimoji="0" lang="en-US"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rPr>
              <a:t>:  (Formerly cfda.gov)</a:t>
            </a:r>
            <a:endParaRPr kumimoji="0" lang="en-US" sz="18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Arial"/>
            </a:endParaRPr>
          </a:p>
        </p:txBody>
      </p:sp>
      <p:pic>
        <p:nvPicPr>
          <p:cNvPr id="6" name="Picture 5">
            <a:extLst>
              <a:ext uri="{FF2B5EF4-FFF2-40B4-BE49-F238E27FC236}">
                <a16:creationId xmlns:a16="http://schemas.microsoft.com/office/drawing/2014/main" id="{6E0AE9F9-DF88-964B-DDBF-5CCE94D465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9202" y="1686770"/>
            <a:ext cx="1353568" cy="2283865"/>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9878ED19-289C-CDFE-FB7D-E6090703E47F}"/>
              </a:ext>
            </a:extLst>
          </p:cNvPr>
          <p:cNvPicPr>
            <a:picLocks noChangeAspect="1"/>
          </p:cNvPicPr>
          <p:nvPr/>
        </p:nvPicPr>
        <p:blipFill rotWithShape="1">
          <a:blip r:embed="rId6"/>
          <a:srcRect l="2705" r="61922"/>
          <a:stretch/>
        </p:blipFill>
        <p:spPr>
          <a:xfrm>
            <a:off x="9286658" y="1686770"/>
            <a:ext cx="1362353" cy="2295521"/>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24184FC3-CC07-B164-DEE1-21515D05E09F}"/>
              </a:ext>
            </a:extLst>
          </p:cNvPr>
          <p:cNvPicPr>
            <a:picLocks noChangeAspect="1"/>
          </p:cNvPicPr>
          <p:nvPr/>
        </p:nvPicPr>
        <p:blipFill rotWithShape="1">
          <a:blip r:embed="rId7"/>
          <a:srcRect l="10740"/>
          <a:stretch/>
        </p:blipFill>
        <p:spPr>
          <a:xfrm>
            <a:off x="8285986" y="4023481"/>
            <a:ext cx="1985324" cy="18602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99304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12188825" cy="108635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object 4"/>
          <p:cNvSpPr/>
          <p:nvPr/>
        </p:nvSpPr>
        <p:spPr>
          <a:xfrm>
            <a:off x="0" y="0"/>
            <a:ext cx="3991228" cy="108635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2" name="Google Shape;226;p24">
            <a:extLst>
              <a:ext uri="{FF2B5EF4-FFF2-40B4-BE49-F238E27FC236}">
                <a16:creationId xmlns:a16="http://schemas.microsoft.com/office/drawing/2014/main" id="{D280D407-35CD-43A4-8770-BAECD6310B44}"/>
              </a:ext>
            </a:extLst>
          </p:cNvPr>
          <p:cNvCxnSpPr>
            <a:cxnSpLocks/>
          </p:cNvCxnSpPr>
          <p:nvPr/>
        </p:nvCxnSpPr>
        <p:spPr>
          <a:xfrm>
            <a:off x="152400" y="1905000"/>
            <a:ext cx="11811000" cy="0"/>
          </a:xfrm>
          <a:prstGeom prst="straightConnector1">
            <a:avLst/>
          </a:prstGeom>
          <a:noFill/>
          <a:ln w="38100" cap="flat" cmpd="sng">
            <a:solidFill>
              <a:schemeClr val="tx1"/>
            </a:solidFill>
            <a:prstDash val="solid"/>
            <a:round/>
            <a:headEnd type="none" w="sm" len="sm"/>
            <a:tailEnd type="none" w="sm" len="sm"/>
          </a:ln>
        </p:spPr>
      </p:cxnSp>
      <p:sp>
        <p:nvSpPr>
          <p:cNvPr id="13" name="Google Shape;227;p24">
            <a:extLst>
              <a:ext uri="{FF2B5EF4-FFF2-40B4-BE49-F238E27FC236}">
                <a16:creationId xmlns:a16="http://schemas.microsoft.com/office/drawing/2014/main" id="{62361820-5CAD-4D15-B171-1DB37343FCE8}"/>
              </a:ext>
            </a:extLst>
          </p:cNvPr>
          <p:cNvSpPr txBox="1"/>
          <p:nvPr/>
        </p:nvSpPr>
        <p:spPr>
          <a:xfrm>
            <a:off x="623046" y="1284526"/>
            <a:ext cx="5734722" cy="39187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Montserrat" panose="00000500000000000000" pitchFamily="2" charset="0"/>
                <a:ea typeface="Arial"/>
                <a:cs typeface="Arial" panose="020B0604020202020204" pitchFamily="34" charset="0"/>
                <a:sym typeface="Arial"/>
              </a:rPr>
              <a:t>How to Access the Forecast Tool:</a:t>
            </a:r>
            <a:endParaRPr kumimoji="0" sz="2400" b="1" i="0" u="none" strike="noStrike" kern="1200" cap="none" spc="0" normalizeH="0" baseline="0" noProof="0" dirty="0">
              <a:ln>
                <a:noFill/>
              </a:ln>
              <a:solidFill>
                <a:srgbClr val="000000"/>
              </a:solidFill>
              <a:effectLst/>
              <a:uLnTx/>
              <a:uFillTx/>
              <a:latin typeface="Montserrat" panose="00000500000000000000" pitchFamily="2" charset="0"/>
              <a:ea typeface="Arial"/>
              <a:cs typeface="Arial" panose="020B0604020202020204" pitchFamily="34" charset="0"/>
              <a:sym typeface="Arial"/>
            </a:endParaRPr>
          </a:p>
        </p:txBody>
      </p:sp>
      <p:sp>
        <p:nvSpPr>
          <p:cNvPr id="14" name="Google Shape;228;p24">
            <a:extLst>
              <a:ext uri="{FF2B5EF4-FFF2-40B4-BE49-F238E27FC236}">
                <a16:creationId xmlns:a16="http://schemas.microsoft.com/office/drawing/2014/main" id="{DBB9D9A0-130B-4B75-A645-FE353E784D6D}"/>
              </a:ext>
            </a:extLst>
          </p:cNvPr>
          <p:cNvSpPr txBox="1"/>
          <p:nvPr/>
        </p:nvSpPr>
        <p:spPr>
          <a:xfrm>
            <a:off x="7126187" y="1284526"/>
            <a:ext cx="4227613" cy="46166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Montserrat" panose="00000500000000000000" pitchFamily="2" charset="0"/>
                <a:ea typeface="Arial"/>
                <a:cs typeface="Arial" panose="020B0604020202020204" pitchFamily="34" charset="0"/>
                <a:sym typeface="Arial"/>
              </a:rPr>
              <a:t>Background</a:t>
            </a:r>
            <a:endParaRPr kumimoji="0" sz="2400" b="0" i="0" u="sng" strike="noStrike" kern="1200" cap="none" spc="0" normalizeH="0" baseline="0" noProof="0" dirty="0">
              <a:ln>
                <a:noFill/>
              </a:ln>
              <a:solidFill>
                <a:srgbClr val="000000"/>
              </a:solidFill>
              <a:effectLst/>
              <a:uLnTx/>
              <a:uFillTx/>
              <a:latin typeface="Montserrat" panose="00000500000000000000" pitchFamily="2" charset="0"/>
              <a:ea typeface="Arial"/>
              <a:cs typeface="Arial" panose="020B0604020202020204" pitchFamily="34" charset="0"/>
              <a:sym typeface="Arial"/>
            </a:endParaRPr>
          </a:p>
        </p:txBody>
      </p:sp>
      <p:sp>
        <p:nvSpPr>
          <p:cNvPr id="18" name="Google Shape;219;p24">
            <a:extLst>
              <a:ext uri="{FF2B5EF4-FFF2-40B4-BE49-F238E27FC236}">
                <a16:creationId xmlns:a16="http://schemas.microsoft.com/office/drawing/2014/main" id="{AB4CBE53-BB75-4A19-A300-A493362AEF4E}"/>
              </a:ext>
            </a:extLst>
          </p:cNvPr>
          <p:cNvSpPr txBox="1">
            <a:spLocks/>
          </p:cNvSpPr>
          <p:nvPr/>
        </p:nvSpPr>
        <p:spPr>
          <a:xfrm>
            <a:off x="7100753" y="2158063"/>
            <a:ext cx="4909456" cy="3792300"/>
          </a:xfrm>
          <a:prstGeom prst="rect">
            <a:avLst/>
          </a:prstGeom>
          <a:noFill/>
          <a:ln>
            <a:noFill/>
          </a:ln>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31800" algn="l" defTabSz="914400" rtl="0" eaLnBrk="1" fontAlgn="auto" latinLnBrk="0" hangingPunct="1">
              <a:lnSpc>
                <a:spcPct val="90000"/>
              </a:lnSpc>
              <a:spcBef>
                <a:spcPts val="640"/>
              </a:spcBef>
              <a:spcAft>
                <a:spcPts val="0"/>
              </a:spcAft>
              <a:buClr>
                <a:srgbClr val="000000"/>
              </a:buClr>
              <a:buSzPct val="125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Arial"/>
                <a:cs typeface="Arial" panose="020B0604020202020204" pitchFamily="34" charset="0"/>
                <a:sym typeface="Arial"/>
              </a:rPr>
              <a:t>Focuses on acquisition planning and increases awareness of potential prime and subcontracting opportunities.</a:t>
            </a:r>
          </a:p>
          <a:p>
            <a:pPr marL="457200" marR="0" lvl="0" indent="-431800" algn="l" defTabSz="914400" rtl="0" eaLnBrk="1" fontAlgn="auto" latinLnBrk="0" hangingPunct="1">
              <a:lnSpc>
                <a:spcPct val="90000"/>
              </a:lnSpc>
              <a:spcBef>
                <a:spcPts val="640"/>
              </a:spcBef>
              <a:spcAft>
                <a:spcPts val="0"/>
              </a:spcAft>
              <a:buClr>
                <a:srgbClr val="000000"/>
              </a:buClr>
              <a:buSzPct val="125000"/>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Arial"/>
              <a:cs typeface="Arial" panose="020B0604020202020204" pitchFamily="34" charset="0"/>
              <a:sym typeface="Arial"/>
            </a:endParaRPr>
          </a:p>
          <a:p>
            <a:pPr marL="457200" marR="0" lvl="0" indent="-431800" algn="l" defTabSz="914400" rtl="0" eaLnBrk="1" fontAlgn="auto" latinLnBrk="0" hangingPunct="1">
              <a:lnSpc>
                <a:spcPct val="90000"/>
              </a:lnSpc>
              <a:spcBef>
                <a:spcPts val="640"/>
              </a:spcBef>
              <a:spcAft>
                <a:spcPts val="0"/>
              </a:spcAft>
              <a:buClr>
                <a:srgbClr val="000000"/>
              </a:buClr>
              <a:buSzPct val="125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Arial"/>
                <a:cs typeface="Arial" panose="020B0604020202020204" pitchFamily="34" charset="0"/>
                <a:sym typeface="Arial"/>
              </a:rPr>
              <a:t>The goal is to help both GSA buyers and vendors easily communicate around potential contracting opportunities.</a:t>
            </a:r>
          </a:p>
          <a:p>
            <a:pPr marL="457200" marR="0" lvl="0" indent="-431800" algn="l" defTabSz="914400" rtl="0" eaLnBrk="1" fontAlgn="auto" latinLnBrk="0" hangingPunct="1">
              <a:lnSpc>
                <a:spcPct val="90000"/>
              </a:lnSpc>
              <a:spcBef>
                <a:spcPts val="640"/>
              </a:spcBef>
              <a:spcAft>
                <a:spcPts val="0"/>
              </a:spcAft>
              <a:buClr>
                <a:srgbClr val="000000"/>
              </a:buClr>
              <a:buSzPct val="125000"/>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endParaRPr>
          </a:p>
          <a:p>
            <a:pPr marL="457200" marR="0" lvl="0" indent="-431800" algn="l" defTabSz="914400" rtl="0" eaLnBrk="1" fontAlgn="auto" latinLnBrk="0" hangingPunct="1">
              <a:lnSpc>
                <a:spcPct val="90000"/>
              </a:lnSpc>
              <a:spcBef>
                <a:spcPts val="640"/>
              </a:spcBef>
              <a:spcAft>
                <a:spcPts val="0"/>
              </a:spcAft>
              <a:buClr>
                <a:srgbClr val="000000"/>
              </a:buClr>
              <a:buSzPct val="125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Arial"/>
                <a:cs typeface="Arial" panose="020B0604020202020204" pitchFamily="34" charset="0"/>
                <a:sym typeface="Arial"/>
              </a:rPr>
              <a:t>The tool includes information for GSA, Department of Interior, Department of Labor, U.S. Small Business Administration, and U.S. Office of Personnel Management </a:t>
            </a:r>
          </a:p>
          <a:p>
            <a:pPr marL="457200" marR="0" lvl="0" indent="-431800" algn="l" defTabSz="914400" rtl="0" eaLnBrk="1" fontAlgn="auto" latinLnBrk="0" hangingPunct="1">
              <a:lnSpc>
                <a:spcPct val="90000"/>
              </a:lnSpc>
              <a:spcBef>
                <a:spcPts val="640"/>
              </a:spcBef>
              <a:spcAft>
                <a:spcPts val="0"/>
              </a:spcAft>
              <a:buClr>
                <a:srgbClr val="000000"/>
              </a:buClr>
              <a:buSzPct val="125000"/>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Arial"/>
              <a:cs typeface="Arial" panose="020B0604020202020204" pitchFamily="34" charset="0"/>
              <a:sym typeface="Arial"/>
            </a:endParaRPr>
          </a:p>
          <a:p>
            <a:pPr marL="457200" marR="0" lvl="0" indent="-431800" algn="l" defTabSz="914400" rtl="0" eaLnBrk="1" fontAlgn="auto" latinLnBrk="0" hangingPunct="1">
              <a:lnSpc>
                <a:spcPct val="100000"/>
              </a:lnSpc>
              <a:spcBef>
                <a:spcPts val="1200"/>
              </a:spcBef>
              <a:spcAft>
                <a:spcPts val="0"/>
              </a:spcAft>
              <a:buClr>
                <a:srgbClr val="000000"/>
              </a:buClr>
              <a:buSzPct val="125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Arial"/>
                <a:cs typeface="Arial" panose="020B0604020202020204" pitchFamily="34" charset="0"/>
                <a:sym typeface="Arial"/>
              </a:rPr>
              <a:t>Forecast Website Access: </a:t>
            </a:r>
          </a:p>
          <a:p>
            <a:pPr marL="914400" marR="0" lvl="1" indent="-431800" algn="l" defTabSz="914400" rtl="0" eaLnBrk="1" fontAlgn="auto" latinLnBrk="0" hangingPunct="1">
              <a:lnSpc>
                <a:spcPct val="100000"/>
              </a:lnSpc>
              <a:spcBef>
                <a:spcPts val="1200"/>
              </a:spcBef>
              <a:spcAft>
                <a:spcPts val="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Arial"/>
                <a:cs typeface="Arial" panose="020B0604020202020204" pitchFamily="34" charset="0"/>
                <a:sym typeface="Arial"/>
              </a:rPr>
              <a:t>https://hallways.cap.gsa.gov</a:t>
            </a:r>
          </a:p>
          <a:p>
            <a:pPr marL="914400" marR="0" lvl="1" indent="-431800" algn="l" defTabSz="914400" rtl="0" eaLnBrk="1" fontAlgn="auto" latinLnBrk="0" hangingPunct="1">
              <a:lnSpc>
                <a:spcPct val="100000"/>
              </a:lnSpc>
              <a:spcBef>
                <a:spcPts val="1200"/>
              </a:spcBef>
              <a:spcAft>
                <a:spcPts val="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Arial"/>
                <a:cs typeface="Arial" panose="020B0604020202020204" pitchFamily="34" charset="0"/>
                <a:sym typeface="Arial"/>
              </a:rPr>
              <a:t>https://www.fbf.gov</a:t>
            </a:r>
          </a:p>
          <a:p>
            <a:pPr marL="914400" marR="0" lvl="1" indent="-431800" algn="l" defTabSz="914400" rtl="0" eaLnBrk="1" fontAlgn="auto" latinLnBrk="0" hangingPunct="1">
              <a:lnSpc>
                <a:spcPct val="100000"/>
              </a:lnSpc>
              <a:spcBef>
                <a:spcPts val="1200"/>
              </a:spcBef>
              <a:spcAft>
                <a:spcPts val="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Arial"/>
                <a:cs typeface="Arial" panose="020B0604020202020204" pitchFamily="34" charset="0"/>
                <a:sym typeface="Arial"/>
              </a:rPr>
              <a:t>https://www.acquisition.gov/procurement-forecasts</a:t>
            </a:r>
          </a:p>
          <a:p>
            <a:pPr marL="914400" marR="0" lvl="1" indent="-431800" algn="l" defTabSz="914400" rtl="0" eaLnBrk="1" fontAlgn="auto" latinLnBrk="0" hangingPunct="1">
              <a:lnSpc>
                <a:spcPct val="90000"/>
              </a:lnSpc>
              <a:spcBef>
                <a:spcPts val="640"/>
              </a:spcBef>
              <a:spcAft>
                <a:spcPts val="0"/>
              </a:spcAft>
              <a:buClr>
                <a:srgbClr val="000000"/>
              </a:buClr>
              <a:buSzPts val="3200"/>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Calibri"/>
              <a:cs typeface="Calibri"/>
              <a:sym typeface="Calibri"/>
            </a:endParaRPr>
          </a:p>
          <a:p>
            <a:pPr marL="457200" marR="0" lvl="0" indent="-228600" algn="l" defTabSz="914400" rtl="0" eaLnBrk="1" fontAlgn="auto" latinLnBrk="0" hangingPunct="1">
              <a:lnSpc>
                <a:spcPct val="90000"/>
              </a:lnSpc>
              <a:spcBef>
                <a:spcPts val="640"/>
              </a:spcBef>
              <a:spcAft>
                <a:spcPts val="0"/>
              </a:spcAft>
              <a:buClrTx/>
              <a:buSzPts val="3200"/>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457200" marR="0" lvl="0" indent="-228600" algn="l" defTabSz="914400" rtl="0" eaLnBrk="1" fontAlgn="auto" latinLnBrk="0" hangingPunct="1">
              <a:lnSpc>
                <a:spcPct val="90000"/>
              </a:lnSpc>
              <a:spcBef>
                <a:spcPts val="640"/>
              </a:spcBef>
              <a:spcAft>
                <a:spcPts val="0"/>
              </a:spcAft>
              <a:buClr>
                <a:srgbClr val="000000"/>
              </a:buClr>
              <a:buSzPts val="3200"/>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9" name="object 5">
            <a:extLst>
              <a:ext uri="{FF2B5EF4-FFF2-40B4-BE49-F238E27FC236}">
                <a16:creationId xmlns:a16="http://schemas.microsoft.com/office/drawing/2014/main" id="{B91B634E-DC88-4F34-9F7C-B493CC87EE9A}"/>
              </a:ext>
            </a:extLst>
          </p:cNvPr>
          <p:cNvSpPr txBox="1">
            <a:spLocks/>
          </p:cNvSpPr>
          <p:nvPr/>
        </p:nvSpPr>
        <p:spPr>
          <a:xfrm>
            <a:off x="-152400" y="279400"/>
            <a:ext cx="12268200" cy="444352"/>
          </a:xfrm>
          <a:prstGeom prst="rect">
            <a:avLst/>
          </a:prstGeom>
        </p:spPr>
        <p:txBody>
          <a:bodyPr vert="horz" wrap="square" lIns="0" tIns="13335" rIns="0" bIns="0" rtlCol="0">
            <a:spAutoFit/>
          </a:bodyPr>
          <a:lstStyle>
            <a:lvl1pPr>
              <a:defRPr sz="3200" b="1" i="0">
                <a:solidFill>
                  <a:schemeClr val="bg1"/>
                </a:solidFill>
                <a:latin typeface="Arial"/>
                <a:ea typeface="+mj-ea"/>
                <a:cs typeface="Arial"/>
              </a:defRPr>
            </a:lvl1pPr>
          </a:lstStyle>
          <a:p>
            <a:pPr marL="4813300" marR="0" lvl="0" indent="0" algn="l" defTabSz="914400" rtl="0" eaLnBrk="1" fontAlgn="auto" latinLnBrk="0" hangingPunct="1">
              <a:lnSpc>
                <a:spcPct val="100000"/>
              </a:lnSpc>
              <a:spcBef>
                <a:spcPts val="105"/>
              </a:spcBef>
              <a:spcAft>
                <a:spcPts val="0"/>
              </a:spcAft>
              <a:buClrTx/>
              <a:buSzTx/>
              <a:buFontTx/>
              <a:buNone/>
              <a:tabLst/>
              <a:defRPr/>
            </a:pPr>
            <a:r>
              <a:rPr kumimoji="0" lang="en-US" sz="2800" b="1" i="0" u="none" strike="noStrike" kern="0" cap="none" spc="-5" normalizeH="0" baseline="0" noProof="0" dirty="0">
                <a:ln>
                  <a:noFill/>
                </a:ln>
                <a:solidFill>
                  <a:srgbClr val="FFFFFF"/>
                </a:solidFill>
                <a:effectLst/>
                <a:uLnTx/>
                <a:uFillTx/>
                <a:latin typeface="Arial"/>
                <a:ea typeface="+mj-ea"/>
                <a:cs typeface="Arial"/>
              </a:rPr>
              <a:t>GSA Forecast of Contracting Opportunities </a:t>
            </a:r>
          </a:p>
        </p:txBody>
      </p:sp>
      <p:pic>
        <p:nvPicPr>
          <p:cNvPr id="21" name="Google Shape;165;p23">
            <a:extLst>
              <a:ext uri="{FF2B5EF4-FFF2-40B4-BE49-F238E27FC236}">
                <a16:creationId xmlns:a16="http://schemas.microsoft.com/office/drawing/2014/main" id="{4408107A-FFF1-406E-9677-F9BACD7851E7}"/>
              </a:ext>
            </a:extLst>
          </p:cNvPr>
          <p:cNvPicPr preferRelativeResize="0"/>
          <p:nvPr/>
        </p:nvPicPr>
        <p:blipFill rotWithShape="1">
          <a:blip r:embed="rId5">
            <a:alphaModFix/>
          </a:blip>
          <a:srcRect/>
          <a:stretch/>
        </p:blipFill>
        <p:spPr>
          <a:xfrm>
            <a:off x="76200" y="45203"/>
            <a:ext cx="990600" cy="990600"/>
          </a:xfrm>
          <a:prstGeom prst="rect">
            <a:avLst/>
          </a:prstGeom>
          <a:noFill/>
          <a:ln>
            <a:noFill/>
          </a:ln>
        </p:spPr>
      </p:pic>
      <p:pic>
        <p:nvPicPr>
          <p:cNvPr id="5" name="Picture 4">
            <a:extLst>
              <a:ext uri="{FF2B5EF4-FFF2-40B4-BE49-F238E27FC236}">
                <a16:creationId xmlns:a16="http://schemas.microsoft.com/office/drawing/2014/main" id="{C84931A8-8659-8FAA-B483-5796FE15523B}"/>
              </a:ext>
            </a:extLst>
          </p:cNvPr>
          <p:cNvPicPr>
            <a:picLocks noChangeAspect="1"/>
          </p:cNvPicPr>
          <p:nvPr/>
        </p:nvPicPr>
        <p:blipFill rotWithShape="1">
          <a:blip r:embed="rId6"/>
          <a:srcRect l="2225" t="6139" r="4311" b="-330"/>
          <a:stretch/>
        </p:blipFill>
        <p:spPr>
          <a:xfrm>
            <a:off x="181791" y="1968137"/>
            <a:ext cx="6576059" cy="4387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Rectangle 15">
            <a:extLst>
              <a:ext uri="{FF2B5EF4-FFF2-40B4-BE49-F238E27FC236}">
                <a16:creationId xmlns:a16="http://schemas.microsoft.com/office/drawing/2014/main" id="{6B84A3EE-1F5E-BF97-FB8C-1695D55BF614}"/>
              </a:ext>
            </a:extLst>
          </p:cNvPr>
          <p:cNvSpPr/>
          <p:nvPr/>
        </p:nvSpPr>
        <p:spPr>
          <a:xfrm>
            <a:off x="152400" y="2590800"/>
            <a:ext cx="45719"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35A3BB8E-224D-BA7F-BF33-6C386FEF189A}"/>
              </a:ext>
            </a:extLst>
          </p:cNvPr>
          <p:cNvSpPr/>
          <p:nvPr/>
        </p:nvSpPr>
        <p:spPr>
          <a:xfrm>
            <a:off x="76200" y="2362200"/>
            <a:ext cx="106679" cy="396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1D2F2A5C-40B5-0A45-F375-42F3C648FF98}"/>
              </a:ext>
            </a:extLst>
          </p:cNvPr>
          <p:cNvSpPr/>
          <p:nvPr/>
        </p:nvSpPr>
        <p:spPr>
          <a:xfrm rot="16200000">
            <a:off x="555262" y="5725766"/>
            <a:ext cx="205740" cy="946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7474B6AA-11E4-BCE9-26B7-38E0B4688AB2}"/>
              </a:ext>
            </a:extLst>
          </p:cNvPr>
          <p:cNvSpPr/>
          <p:nvPr/>
        </p:nvSpPr>
        <p:spPr>
          <a:xfrm>
            <a:off x="193903" y="3931620"/>
            <a:ext cx="76201"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Oval 1">
            <a:extLst>
              <a:ext uri="{FF2B5EF4-FFF2-40B4-BE49-F238E27FC236}">
                <a16:creationId xmlns:a16="http://schemas.microsoft.com/office/drawing/2014/main" id="{A0735F3D-AD4A-A323-2C89-07690D130805}"/>
              </a:ext>
            </a:extLst>
          </p:cNvPr>
          <p:cNvSpPr/>
          <p:nvPr/>
        </p:nvSpPr>
        <p:spPr>
          <a:xfrm>
            <a:off x="1473101" y="5247612"/>
            <a:ext cx="594362" cy="325862"/>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6" name="Picture 5">
            <a:extLst>
              <a:ext uri="{FF2B5EF4-FFF2-40B4-BE49-F238E27FC236}">
                <a16:creationId xmlns:a16="http://schemas.microsoft.com/office/drawing/2014/main" id="{C0FE4405-EC04-CAE2-F4E2-AA75D4950F48}"/>
              </a:ext>
            </a:extLst>
          </p:cNvPr>
          <p:cNvPicPr>
            <a:picLocks noChangeAspect="1"/>
          </p:cNvPicPr>
          <p:nvPr/>
        </p:nvPicPr>
        <p:blipFill>
          <a:blip r:embed="rId7"/>
          <a:stretch>
            <a:fillRect/>
          </a:stretch>
        </p:blipFill>
        <p:spPr>
          <a:xfrm>
            <a:off x="0" y="271"/>
            <a:ext cx="12192000" cy="1085850"/>
          </a:xfrm>
          <a:prstGeom prst="rect">
            <a:avLst/>
          </a:prstGeom>
        </p:spPr>
      </p:pic>
      <p:sp>
        <p:nvSpPr>
          <p:cNvPr id="8" name="Google Shape;227;p24">
            <a:extLst>
              <a:ext uri="{FF2B5EF4-FFF2-40B4-BE49-F238E27FC236}">
                <a16:creationId xmlns:a16="http://schemas.microsoft.com/office/drawing/2014/main" id="{3195C22C-F4A7-F78C-E1E8-AE6E2F407C20}"/>
              </a:ext>
            </a:extLst>
          </p:cNvPr>
          <p:cNvSpPr txBox="1"/>
          <p:nvPr/>
        </p:nvSpPr>
        <p:spPr>
          <a:xfrm>
            <a:off x="3080661" y="222080"/>
            <a:ext cx="6938549" cy="27987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ontserrat" panose="00000500000000000000" pitchFamily="2" charset="0"/>
                <a:ea typeface="Arial"/>
                <a:cs typeface="Arial" panose="020B0604020202020204" pitchFamily="34" charset="0"/>
                <a:sym typeface="Arial"/>
              </a:rPr>
              <a:t>GSA Forecast of Contract Opportunities</a:t>
            </a:r>
            <a:endParaRPr kumimoji="0" sz="1800" b="1" i="0" u="none" strike="noStrike" kern="1200" cap="none" spc="0" normalizeH="0" baseline="0" noProof="0" dirty="0">
              <a:ln>
                <a:noFill/>
              </a:ln>
              <a:solidFill>
                <a:srgbClr val="000000"/>
              </a:solidFill>
              <a:effectLst/>
              <a:uLnTx/>
              <a:uFillTx/>
              <a:latin typeface="Montserrat" panose="00000500000000000000" pitchFamily="2" charset="0"/>
              <a:ea typeface="Arial"/>
              <a:cs typeface="Arial" panose="020B0604020202020204" pitchFamily="34" charset="0"/>
              <a:sym typeface="Arial"/>
            </a:endParaRPr>
          </a:p>
        </p:txBody>
      </p:sp>
      <p:sp>
        <p:nvSpPr>
          <p:cNvPr id="7" name="Rectangle 6">
            <a:extLst>
              <a:ext uri="{FF2B5EF4-FFF2-40B4-BE49-F238E27FC236}">
                <a16:creationId xmlns:a16="http://schemas.microsoft.com/office/drawing/2014/main" id="{9BAFEB0A-A1F6-3771-3ED4-3471D477DBEA}"/>
              </a:ext>
            </a:extLst>
          </p:cNvPr>
          <p:cNvSpPr/>
          <p:nvPr/>
        </p:nvSpPr>
        <p:spPr>
          <a:xfrm>
            <a:off x="6803573" y="1872343"/>
            <a:ext cx="5189218" cy="95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0" name="Google Shape;222;p41">
            <a:extLst>
              <a:ext uri="{FF2B5EF4-FFF2-40B4-BE49-F238E27FC236}">
                <a16:creationId xmlns:a16="http://schemas.microsoft.com/office/drawing/2014/main" id="{12505FA1-B035-92BB-FAC6-7E9475D97D42}"/>
              </a:ext>
            </a:extLst>
          </p:cNvPr>
          <p:cNvPicPr preferRelativeResize="0"/>
          <p:nvPr/>
        </p:nvPicPr>
        <p:blipFill rotWithShape="1">
          <a:blip r:embed="rId8">
            <a:alphaModFix/>
          </a:blip>
          <a:srcRect/>
          <a:stretch/>
        </p:blipFill>
        <p:spPr>
          <a:xfrm>
            <a:off x="178675" y="89738"/>
            <a:ext cx="762616" cy="701666"/>
          </a:xfrm>
          <a:prstGeom prst="rect">
            <a:avLst/>
          </a:prstGeom>
          <a:noFill/>
          <a:ln>
            <a:noFill/>
          </a:ln>
        </p:spPr>
      </p:pic>
    </p:spTree>
    <p:extLst>
      <p:ext uri="{BB962C8B-B14F-4D97-AF65-F5344CB8AC3E}">
        <p14:creationId xmlns:p14="http://schemas.microsoft.com/office/powerpoint/2010/main" val="2629914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D8D5AB-5E5D-9E7A-3292-488ED33650D9}"/>
              </a:ext>
            </a:extLst>
          </p:cNvPr>
          <p:cNvPicPr>
            <a:picLocks noChangeAspect="1"/>
          </p:cNvPicPr>
          <p:nvPr/>
        </p:nvPicPr>
        <p:blipFill>
          <a:blip r:embed="rId3"/>
          <a:stretch>
            <a:fillRect/>
          </a:stretch>
        </p:blipFill>
        <p:spPr>
          <a:xfrm>
            <a:off x="0" y="0"/>
            <a:ext cx="12192000" cy="1085850"/>
          </a:xfrm>
          <a:prstGeom prst="rect">
            <a:avLst/>
          </a:prstGeom>
        </p:spPr>
      </p:pic>
      <p:pic>
        <p:nvPicPr>
          <p:cNvPr id="3" name="Google Shape;222;p41">
            <a:extLst>
              <a:ext uri="{FF2B5EF4-FFF2-40B4-BE49-F238E27FC236}">
                <a16:creationId xmlns:a16="http://schemas.microsoft.com/office/drawing/2014/main" id="{418D2C37-1CB5-04FB-FCCD-9031CE75C8A0}"/>
              </a:ext>
            </a:extLst>
          </p:cNvPr>
          <p:cNvPicPr preferRelativeResize="0"/>
          <p:nvPr/>
        </p:nvPicPr>
        <p:blipFill rotWithShape="1">
          <a:blip r:embed="rId4">
            <a:alphaModFix/>
          </a:blip>
          <a:srcRect/>
          <a:stretch/>
        </p:blipFill>
        <p:spPr>
          <a:xfrm>
            <a:off x="178675" y="46194"/>
            <a:ext cx="762616" cy="701666"/>
          </a:xfrm>
          <a:prstGeom prst="rect">
            <a:avLst/>
          </a:prstGeom>
          <a:noFill/>
          <a:ln>
            <a:noFill/>
          </a:ln>
        </p:spPr>
      </p:pic>
      <p:sp>
        <p:nvSpPr>
          <p:cNvPr id="4" name="TextBox 3">
            <a:extLst>
              <a:ext uri="{FF2B5EF4-FFF2-40B4-BE49-F238E27FC236}">
                <a16:creationId xmlns:a16="http://schemas.microsoft.com/office/drawing/2014/main" id="{3B55226D-564A-30F5-00F1-D0E4F00FAA74}"/>
              </a:ext>
            </a:extLst>
          </p:cNvPr>
          <p:cNvSpPr txBox="1"/>
          <p:nvPr/>
        </p:nvSpPr>
        <p:spPr>
          <a:xfrm>
            <a:off x="3624942" y="164314"/>
            <a:ext cx="60219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GSA Multiple Award Schedules (MAS) </a:t>
            </a:r>
          </a:p>
        </p:txBody>
      </p:sp>
      <p:sp>
        <p:nvSpPr>
          <p:cNvPr id="8" name="Flowchart: Predefined Process 7">
            <a:extLst>
              <a:ext uri="{FF2B5EF4-FFF2-40B4-BE49-F238E27FC236}">
                <a16:creationId xmlns:a16="http://schemas.microsoft.com/office/drawing/2014/main" id="{6A9A5620-FA17-A6BB-4002-DFF16C024D67}"/>
              </a:ext>
            </a:extLst>
          </p:cNvPr>
          <p:cNvSpPr/>
          <p:nvPr/>
        </p:nvSpPr>
        <p:spPr>
          <a:xfrm>
            <a:off x="517068" y="1872343"/>
            <a:ext cx="3690257" cy="4821343"/>
          </a:xfrm>
          <a:prstGeom prst="flowChartPredefinedProces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GSA MAS stands for Multiple Award Schedules (MAS)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5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MAS is a Government-wide contract vehicle for commercial products, services, and other solutions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5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Multiple Award, Indefinite-Delivery, Indefinite-Quantity (IDIQ) contracts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5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5-year base period and three 5-year option periods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5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Performance requirements established at the order level to meet the federal customer’s specific needs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5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Single standing solicitation open continuously posted on SAM.gov</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5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Over 19,000 Schedule contracts -- </a:t>
            </a:r>
            <a:r>
              <a:rPr kumimoji="0" lang="en-US" sz="1150" b="0" i="0" u="sng" strike="noStrike" kern="1200" cap="none" spc="0" normalizeH="0" baseline="0" noProof="0" dirty="0">
                <a:ln>
                  <a:noFill/>
                </a:ln>
                <a:solidFill>
                  <a:srgbClr val="000000"/>
                </a:solidFill>
                <a:effectLst/>
                <a:uLnTx/>
                <a:uFillTx/>
                <a:latin typeface="Montserrat" panose="00000500000000000000" pitchFamily="2" charset="0"/>
                <a:ea typeface="+mn-ea"/>
                <a:cs typeface="+mn-cs"/>
              </a:rPr>
              <a:t>80% are with small businesses</a:t>
            </a:r>
            <a:endParaRPr kumimoji="0" lang="en-US" sz="1150" b="1" i="0" u="sng"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p:txBody>
      </p:sp>
      <p:sp>
        <p:nvSpPr>
          <p:cNvPr id="9" name="Flowchart: Predefined Process 8">
            <a:extLst>
              <a:ext uri="{FF2B5EF4-FFF2-40B4-BE49-F238E27FC236}">
                <a16:creationId xmlns:a16="http://schemas.microsoft.com/office/drawing/2014/main" id="{D7831804-C62A-CA98-0E6F-668F436A5EDE}"/>
              </a:ext>
            </a:extLst>
          </p:cNvPr>
          <p:cNvSpPr/>
          <p:nvPr/>
        </p:nvSpPr>
        <p:spPr>
          <a:xfrm>
            <a:off x="4316179" y="1872343"/>
            <a:ext cx="3690257" cy="4821343"/>
          </a:xfrm>
          <a:prstGeom prst="flowChartPredefinedProcess">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50000"/>
              </a:lnSpc>
              <a:spcBef>
                <a:spcPts val="0"/>
              </a:spcBef>
              <a:spcAft>
                <a:spcPts val="0"/>
              </a:spcAft>
              <a:buClr>
                <a:srgbClr val="00B050"/>
              </a:buClr>
              <a:buSzTx/>
              <a:buFont typeface="Wingdings" panose="05000000000000000000" pitchFamily="2" charset="2"/>
              <a:buChar char="ü"/>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A contract</a:t>
            </a:r>
          </a:p>
          <a:p>
            <a:pPr marL="342900" marR="0" lvl="0" indent="-342900" algn="l" defTabSz="914400" rtl="0" eaLnBrk="1" fontAlgn="auto" latinLnBrk="0" hangingPunct="1">
              <a:lnSpc>
                <a:spcPct val="150000"/>
              </a:lnSpc>
              <a:spcBef>
                <a:spcPts val="0"/>
              </a:spcBef>
              <a:spcAft>
                <a:spcPts val="0"/>
              </a:spcAft>
              <a:buClr>
                <a:srgbClr val="00B050"/>
              </a:buClr>
              <a:buSzTx/>
              <a:buFont typeface="Wingdings" panose="05000000000000000000" pitchFamily="2" charset="2"/>
              <a:buChar char="ü"/>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Another arena to bid on opportunities</a:t>
            </a:r>
          </a:p>
          <a:p>
            <a:pPr marL="342900" marR="0" lvl="0" indent="-342900" algn="l" defTabSz="914400" rtl="0" eaLnBrk="1" fontAlgn="auto" latinLnBrk="0" hangingPunct="1">
              <a:lnSpc>
                <a:spcPct val="150000"/>
              </a:lnSpc>
              <a:spcBef>
                <a:spcPts val="0"/>
              </a:spcBef>
              <a:spcAft>
                <a:spcPts val="0"/>
              </a:spcAft>
              <a:buClr>
                <a:srgbClr val="00B050"/>
              </a:buClr>
              <a:buSzTx/>
              <a:buFont typeface="Wingdings" panose="05000000000000000000" pitchFamily="2" charset="2"/>
              <a:buChar char="ü"/>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Increases visibility to government customers</a:t>
            </a:r>
          </a:p>
          <a:p>
            <a:pPr marL="0" marR="0" lvl="0" indent="0" algn="l" defTabSz="914400" rtl="0" eaLnBrk="1" fontAlgn="auto" latinLnBrk="0" hangingPunct="1">
              <a:lnSpc>
                <a:spcPct val="150000"/>
              </a:lnSpc>
              <a:spcBef>
                <a:spcPts val="0"/>
              </a:spcBef>
              <a:spcAft>
                <a:spcPts val="0"/>
              </a:spcAft>
              <a:buClr>
                <a:srgbClr val="C00000"/>
              </a:buClr>
              <a:buSzTx/>
              <a:buFontTx/>
              <a:buNone/>
              <a:tabLst/>
              <a:defRPr/>
            </a:pPr>
            <a:endPar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342900" marR="0" lvl="0" indent="-342900" algn="l" defTabSz="914400" rtl="0" eaLnBrk="1" fontAlgn="auto" latinLnBrk="0" hangingPunct="1">
              <a:lnSpc>
                <a:spcPct val="150000"/>
              </a:lnSpc>
              <a:spcBef>
                <a:spcPts val="0"/>
              </a:spcBef>
              <a:spcAft>
                <a:spcPts val="0"/>
              </a:spcAft>
              <a:buClr>
                <a:srgbClr val="C00000"/>
              </a:buClr>
              <a:buSzTx/>
              <a:buFont typeface="Arial" panose="020B0604020202020204" pitchFamily="34" charset="0"/>
              <a:buChar char="X"/>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Not a certification</a:t>
            </a:r>
          </a:p>
          <a:p>
            <a:pPr marL="342900" marR="0" lvl="0" indent="-342900" algn="l" defTabSz="914400" rtl="0" eaLnBrk="1" fontAlgn="auto" latinLnBrk="0" hangingPunct="1">
              <a:lnSpc>
                <a:spcPct val="150000"/>
              </a:lnSpc>
              <a:spcBef>
                <a:spcPts val="0"/>
              </a:spcBef>
              <a:spcAft>
                <a:spcPts val="0"/>
              </a:spcAft>
              <a:buClr>
                <a:srgbClr val="C00000"/>
              </a:buClr>
              <a:buSzTx/>
              <a:buFont typeface="Arial" panose="020B0604020202020204" pitchFamily="34" charset="0"/>
              <a:buChar char="X"/>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No guaranteed sales</a:t>
            </a:r>
          </a:p>
          <a:p>
            <a:pPr marL="342900" marR="0" lvl="0" indent="-342900" algn="l" defTabSz="914400" rtl="0" eaLnBrk="1" fontAlgn="auto" latinLnBrk="0" hangingPunct="1">
              <a:lnSpc>
                <a:spcPct val="150000"/>
              </a:lnSpc>
              <a:spcBef>
                <a:spcPts val="0"/>
              </a:spcBef>
              <a:spcAft>
                <a:spcPts val="0"/>
              </a:spcAft>
              <a:buClr>
                <a:srgbClr val="C00000"/>
              </a:buClr>
              <a:buSzTx/>
              <a:buFont typeface="Arial" panose="020B0604020202020204" pitchFamily="34" charset="0"/>
              <a:buChar char="X"/>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Not mandatory to do business with the government</a:t>
            </a:r>
          </a:p>
          <a:p>
            <a:pPr marL="342900" marR="0" lvl="0" indent="-342900" algn="l" defTabSz="914400" rtl="0" eaLnBrk="1" fontAlgn="auto" latinLnBrk="0" hangingPunct="1">
              <a:lnSpc>
                <a:spcPct val="150000"/>
              </a:lnSpc>
              <a:spcBef>
                <a:spcPts val="0"/>
              </a:spcBef>
              <a:spcAft>
                <a:spcPts val="0"/>
              </a:spcAft>
              <a:buClr>
                <a:srgbClr val="C00000"/>
              </a:buClr>
              <a:buSzTx/>
              <a:buFont typeface="Arial" panose="020B0604020202020204" pitchFamily="34" charset="0"/>
              <a:buChar char="X"/>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Not mandatory for other agencies to use</a:t>
            </a:r>
          </a:p>
          <a:p>
            <a:pPr marL="342900" marR="0" lvl="0" indent="-342900" algn="l" defTabSz="914400" rtl="0" eaLnBrk="1" fontAlgn="auto" latinLnBrk="0" hangingPunct="1">
              <a:lnSpc>
                <a:spcPct val="150000"/>
              </a:lnSpc>
              <a:spcBef>
                <a:spcPts val="0"/>
              </a:spcBef>
              <a:spcAft>
                <a:spcPts val="0"/>
              </a:spcAft>
              <a:buClr>
                <a:srgbClr val="C00000"/>
              </a:buClr>
              <a:buSzTx/>
              <a:buFont typeface="Arial" panose="020B0604020202020204" pitchFamily="34" charset="0"/>
              <a:buChar char="X"/>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Not used for Construction (236220)</a:t>
            </a:r>
            <a:endParaRPr kumimoji="0" lang="en-US" sz="20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p:txBody>
      </p:sp>
      <p:sp>
        <p:nvSpPr>
          <p:cNvPr id="10" name="Flowchart: Predefined Process 9">
            <a:extLst>
              <a:ext uri="{FF2B5EF4-FFF2-40B4-BE49-F238E27FC236}">
                <a16:creationId xmlns:a16="http://schemas.microsoft.com/office/drawing/2014/main" id="{A789B98C-9AC5-9063-93CD-AF8A438B3D95}"/>
              </a:ext>
            </a:extLst>
          </p:cNvPr>
          <p:cNvSpPr/>
          <p:nvPr/>
        </p:nvSpPr>
        <p:spPr>
          <a:xfrm>
            <a:off x="8098968" y="1872343"/>
            <a:ext cx="3690257" cy="4821342"/>
          </a:xfrm>
          <a:prstGeom prst="flowChartPredefinedProcess">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BDF304CA-49AD-0995-5931-500E361FE495}"/>
              </a:ext>
            </a:extLst>
          </p:cNvPr>
          <p:cNvSpPr txBox="1"/>
          <p:nvPr/>
        </p:nvSpPr>
        <p:spPr>
          <a:xfrm>
            <a:off x="495298" y="1503011"/>
            <a:ext cx="3712027" cy="369332"/>
          </a:xfrm>
          <a:prstGeom prst="rect">
            <a:avLst/>
          </a:prstGeom>
          <a:solidFill>
            <a:schemeClr val="bg1">
              <a:lumMod val="95000"/>
            </a:schemeClr>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WHAT IS A GSA MAS?</a:t>
            </a:r>
          </a:p>
        </p:txBody>
      </p:sp>
      <p:sp>
        <p:nvSpPr>
          <p:cNvPr id="14" name="TextBox 13">
            <a:extLst>
              <a:ext uri="{FF2B5EF4-FFF2-40B4-BE49-F238E27FC236}">
                <a16:creationId xmlns:a16="http://schemas.microsoft.com/office/drawing/2014/main" id="{E6866DF3-AF16-31D9-9C3C-4F4EC7C200F6}"/>
              </a:ext>
            </a:extLst>
          </p:cNvPr>
          <p:cNvSpPr txBox="1"/>
          <p:nvPr/>
        </p:nvSpPr>
        <p:spPr>
          <a:xfrm>
            <a:off x="4305295" y="1492121"/>
            <a:ext cx="3712027" cy="369332"/>
          </a:xfrm>
          <a:prstGeom prst="rect">
            <a:avLst/>
          </a:prstGeom>
          <a:solidFill>
            <a:schemeClr val="accent4">
              <a:lumMod val="20000"/>
              <a:lumOff val="80000"/>
            </a:schemeClr>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PROS AND CONS </a:t>
            </a:r>
          </a:p>
        </p:txBody>
      </p:sp>
      <p:sp>
        <p:nvSpPr>
          <p:cNvPr id="15" name="TextBox 14">
            <a:extLst>
              <a:ext uri="{FF2B5EF4-FFF2-40B4-BE49-F238E27FC236}">
                <a16:creationId xmlns:a16="http://schemas.microsoft.com/office/drawing/2014/main" id="{351003DD-CA2C-2CFF-B57F-AE9B7CB610DE}"/>
              </a:ext>
            </a:extLst>
          </p:cNvPr>
          <p:cNvSpPr txBox="1"/>
          <p:nvPr/>
        </p:nvSpPr>
        <p:spPr>
          <a:xfrm>
            <a:off x="8098967" y="1492121"/>
            <a:ext cx="3690258" cy="369332"/>
          </a:xfrm>
          <a:prstGeom prst="rect">
            <a:avLst/>
          </a:prstGeom>
          <a:solidFill>
            <a:schemeClr val="accent5">
              <a:lumMod val="20000"/>
              <a:lumOff val="80000"/>
            </a:schemeClr>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MINIMUM REQUIREMENTS</a:t>
            </a:r>
          </a:p>
        </p:txBody>
      </p:sp>
      <p:sp>
        <p:nvSpPr>
          <p:cNvPr id="16" name="TextBox 15">
            <a:extLst>
              <a:ext uri="{FF2B5EF4-FFF2-40B4-BE49-F238E27FC236}">
                <a16:creationId xmlns:a16="http://schemas.microsoft.com/office/drawing/2014/main" id="{94833D88-113D-76C3-532E-10AE1D0C5907}"/>
              </a:ext>
            </a:extLst>
          </p:cNvPr>
          <p:cNvSpPr txBox="1"/>
          <p:nvPr/>
        </p:nvSpPr>
        <p:spPr>
          <a:xfrm flipH="1">
            <a:off x="8577875" y="2141287"/>
            <a:ext cx="2732442" cy="4162678"/>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244061"/>
              </a:buClr>
              <a:buSzPct val="100000"/>
              <a:buFont typeface="Arial" panose="020B0604020202020204" pitchFamily="34" charset="0"/>
              <a:buChar char="•"/>
              <a:tabLst/>
              <a:defRPr/>
            </a:pPr>
            <a:r>
              <a:rPr kumimoji="0" lang="en-US" sz="115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You must generate at least $25,000 in sales within the first 2 years of your GSA Schedule contract </a:t>
            </a:r>
            <a:r>
              <a:rPr kumimoji="0" lang="en-US" sz="1150" b="0" i="0" u="sng" strike="noStrike" kern="1200" cap="none" spc="0" normalizeH="0" baseline="0" noProof="0" dirty="0">
                <a:ln>
                  <a:noFill/>
                </a:ln>
                <a:solidFill>
                  <a:srgbClr val="000000"/>
                </a:solidFill>
                <a:effectLst/>
                <a:uLnTx/>
                <a:uFillTx/>
                <a:latin typeface="Montserrat" panose="00000500000000000000" pitchFamily="2" charset="0"/>
                <a:ea typeface="+mn-ea"/>
                <a:cs typeface="+mn-cs"/>
              </a:rPr>
              <a:t>and </a:t>
            </a:r>
            <a:r>
              <a:rPr kumimoji="0" lang="en-US" sz="115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at least $25,000 each year thereafter.</a:t>
            </a:r>
          </a:p>
          <a:p>
            <a:pPr marL="461954" marR="0" lvl="0" indent="-325079"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kumimoji="0" lang="en-US" sz="115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
                <a:srgbClr val="244061"/>
              </a:buClr>
              <a:buSzPct val="100000"/>
              <a:buFont typeface="Arial" panose="020B0604020202020204" pitchFamily="34" charset="0"/>
              <a:buChar char="•"/>
              <a:tabLst/>
              <a:defRPr/>
            </a:pPr>
            <a:r>
              <a:rPr kumimoji="0" lang="en-US" sz="115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The average time it takes to secure a contract is between 18-24 months (according to the SBA).</a:t>
            </a:r>
          </a:p>
          <a:p>
            <a:pPr marL="461955" marR="0" lvl="1" indent="-461955" algn="l" defTabSz="914400" rtl="0" eaLnBrk="1" fontAlgn="auto" latinLnBrk="0" hangingPunct="1">
              <a:lnSpc>
                <a:spcPct val="100000"/>
              </a:lnSpc>
              <a:spcBef>
                <a:spcPts val="0"/>
              </a:spcBef>
              <a:spcAft>
                <a:spcPts val="0"/>
              </a:spcAft>
              <a:buClr>
                <a:srgbClr val="888888"/>
              </a:buClr>
              <a:buSzPct val="100000"/>
              <a:buFont typeface="Arial" panose="020B0604020202020204" pitchFamily="34" charset="0"/>
              <a:buChar char="•"/>
              <a:tabLst/>
              <a:defRPr/>
            </a:pPr>
            <a:endParaRPr kumimoji="0" lang="en-US" sz="115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171450" marR="0" lvl="1" indent="-171450" algn="l" defTabSz="914400" rtl="0" eaLnBrk="1" fontAlgn="auto" latinLnBrk="0" hangingPunct="1">
              <a:lnSpc>
                <a:spcPct val="100000"/>
              </a:lnSpc>
              <a:spcBef>
                <a:spcPts val="0"/>
              </a:spcBef>
              <a:spcAft>
                <a:spcPts val="0"/>
              </a:spcAft>
              <a:buClr>
                <a:srgbClr val="888888"/>
              </a:buClr>
              <a:buSzPct val="100000"/>
              <a:buFont typeface="Arial" panose="020B0604020202020204" pitchFamily="34" charset="0"/>
              <a:buChar char="•"/>
              <a:tabLst/>
              <a:defRPr/>
            </a:pPr>
            <a:r>
              <a:rPr kumimoji="0" lang="en-US" sz="115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Must be in business for two years and you must provide two years of financial statements</a:t>
            </a:r>
          </a:p>
          <a:p>
            <a:pPr marL="461955" marR="0" lvl="1" indent="-284155" algn="l" defTabSz="914400" rtl="0" eaLnBrk="1" fontAlgn="auto" latinLnBrk="0" hangingPunct="1">
              <a:lnSpc>
                <a:spcPct val="100000"/>
              </a:lnSpc>
              <a:spcBef>
                <a:spcPts val="0"/>
              </a:spcBef>
              <a:spcAft>
                <a:spcPts val="0"/>
              </a:spcAft>
              <a:buClr>
                <a:srgbClr val="888888"/>
              </a:buClr>
              <a:buSzPct val="100000"/>
              <a:buFont typeface="Arial" panose="020B0604020202020204" pitchFamily="34" charset="0"/>
              <a:buChar char="•"/>
              <a:tabLst/>
              <a:defRPr/>
            </a:pPr>
            <a:endParaRPr kumimoji="0" lang="en-US" sz="115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171450" marR="0" lvl="1" indent="-171450" algn="l" defTabSz="914400" rtl="0" eaLnBrk="1" fontAlgn="auto" latinLnBrk="0" hangingPunct="1">
              <a:lnSpc>
                <a:spcPct val="100000"/>
              </a:lnSpc>
              <a:spcBef>
                <a:spcPts val="0"/>
              </a:spcBef>
              <a:spcAft>
                <a:spcPts val="0"/>
              </a:spcAft>
              <a:buClr>
                <a:srgbClr val="888888"/>
              </a:buClr>
              <a:buSzPct val="100000"/>
              <a:buFont typeface="Arial" panose="020B0604020202020204" pitchFamily="34" charset="0"/>
              <a:buChar char="•"/>
              <a:tabLst/>
              <a:defRPr/>
            </a:pPr>
            <a:r>
              <a:rPr kumimoji="0" lang="en-US" sz="115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Ability to demonstrate past performance </a:t>
            </a:r>
          </a:p>
          <a:p>
            <a:pPr marL="384962" marR="0" lvl="1" indent="-207161" algn="l" defTabSz="914400" rtl="0" eaLnBrk="1" fontAlgn="auto" latinLnBrk="0" hangingPunct="1">
              <a:lnSpc>
                <a:spcPct val="100000"/>
              </a:lnSpc>
              <a:spcBef>
                <a:spcPts val="0"/>
              </a:spcBef>
              <a:spcAft>
                <a:spcPts val="0"/>
              </a:spcAft>
              <a:buClr>
                <a:srgbClr val="888888"/>
              </a:buClr>
              <a:buSzPct val="100000"/>
              <a:buFont typeface="Arial" panose="020B0604020202020204" pitchFamily="34" charset="0"/>
              <a:buChar char="•"/>
              <a:tabLst/>
              <a:defRPr/>
            </a:pPr>
            <a:endParaRPr kumimoji="0" lang="en-US" sz="115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171450" marR="0" lvl="1" indent="-171450" algn="l" defTabSz="914400" rtl="0" eaLnBrk="1" fontAlgn="auto" latinLnBrk="0" hangingPunct="1">
              <a:lnSpc>
                <a:spcPct val="100000"/>
              </a:lnSpc>
              <a:spcBef>
                <a:spcPts val="0"/>
              </a:spcBef>
              <a:spcAft>
                <a:spcPts val="0"/>
              </a:spcAft>
              <a:buClr>
                <a:srgbClr val="888888"/>
              </a:buClr>
              <a:buSzPct val="100000"/>
              <a:buFont typeface="Arial" panose="020B0604020202020204" pitchFamily="34" charset="0"/>
              <a:buChar char="•"/>
              <a:tabLst/>
              <a:defRPr/>
            </a:pPr>
            <a:r>
              <a:rPr kumimoji="0" lang="en-US" sz="115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Products must be commercially available</a:t>
            </a:r>
          </a:p>
          <a:p>
            <a:pPr marL="384962" marR="0" lvl="1" indent="-207161" algn="l" defTabSz="914400" rtl="0" eaLnBrk="1" fontAlgn="auto" latinLnBrk="0" hangingPunct="1">
              <a:lnSpc>
                <a:spcPct val="100000"/>
              </a:lnSpc>
              <a:spcBef>
                <a:spcPts val="0"/>
              </a:spcBef>
              <a:spcAft>
                <a:spcPts val="0"/>
              </a:spcAft>
              <a:buClr>
                <a:srgbClr val="888888"/>
              </a:buClr>
              <a:buSzPct val="100000"/>
              <a:buFont typeface="Arial" panose="020B0604020202020204" pitchFamily="34" charset="0"/>
              <a:buChar char="•"/>
              <a:tabLst/>
              <a:defRPr/>
            </a:pPr>
            <a:endParaRPr kumimoji="0" lang="en-US" sz="115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171450" marR="0" lvl="1" indent="-171450" algn="l" defTabSz="914400" rtl="0" eaLnBrk="1" fontAlgn="auto" latinLnBrk="0" hangingPunct="1">
              <a:lnSpc>
                <a:spcPct val="100000"/>
              </a:lnSpc>
              <a:spcBef>
                <a:spcPts val="0"/>
              </a:spcBef>
              <a:spcAft>
                <a:spcPts val="0"/>
              </a:spcAft>
              <a:buClr>
                <a:srgbClr val="888888"/>
              </a:buClr>
              <a:buSzPct val="100000"/>
              <a:buFont typeface="Arial" panose="020B0604020202020204" pitchFamily="34" charset="0"/>
              <a:buChar char="•"/>
              <a:tabLst/>
              <a:defRPr/>
            </a:pPr>
            <a:r>
              <a:rPr kumimoji="0" lang="en-US" sz="115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Products must be compliant with the Trade Agreements Act</a:t>
            </a:r>
            <a:endParaRPr kumimoji="0" lang="en-US" sz="115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70545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D8D5AB-5E5D-9E7A-3292-488ED33650D9}"/>
              </a:ext>
            </a:extLst>
          </p:cNvPr>
          <p:cNvPicPr>
            <a:picLocks noChangeAspect="1"/>
          </p:cNvPicPr>
          <p:nvPr/>
        </p:nvPicPr>
        <p:blipFill>
          <a:blip r:embed="rId3"/>
          <a:stretch>
            <a:fillRect/>
          </a:stretch>
        </p:blipFill>
        <p:spPr>
          <a:xfrm>
            <a:off x="0" y="0"/>
            <a:ext cx="12192000" cy="1085850"/>
          </a:xfrm>
          <a:prstGeom prst="rect">
            <a:avLst/>
          </a:prstGeom>
        </p:spPr>
      </p:pic>
      <p:pic>
        <p:nvPicPr>
          <p:cNvPr id="3" name="Google Shape;222;p41">
            <a:extLst>
              <a:ext uri="{FF2B5EF4-FFF2-40B4-BE49-F238E27FC236}">
                <a16:creationId xmlns:a16="http://schemas.microsoft.com/office/drawing/2014/main" id="{418D2C37-1CB5-04FB-FCCD-9031CE75C8A0}"/>
              </a:ext>
            </a:extLst>
          </p:cNvPr>
          <p:cNvPicPr preferRelativeResize="0"/>
          <p:nvPr/>
        </p:nvPicPr>
        <p:blipFill rotWithShape="1">
          <a:blip r:embed="rId4">
            <a:alphaModFix/>
          </a:blip>
          <a:srcRect/>
          <a:stretch/>
        </p:blipFill>
        <p:spPr>
          <a:xfrm>
            <a:off x="178675" y="46194"/>
            <a:ext cx="762616" cy="701666"/>
          </a:xfrm>
          <a:prstGeom prst="rect">
            <a:avLst/>
          </a:prstGeom>
          <a:noFill/>
          <a:ln>
            <a:noFill/>
          </a:ln>
        </p:spPr>
      </p:pic>
      <p:sp>
        <p:nvSpPr>
          <p:cNvPr id="4" name="TextBox 3">
            <a:extLst>
              <a:ext uri="{FF2B5EF4-FFF2-40B4-BE49-F238E27FC236}">
                <a16:creationId xmlns:a16="http://schemas.microsoft.com/office/drawing/2014/main" id="{3B55226D-564A-30F5-00F1-D0E4F00FAA74}"/>
              </a:ext>
            </a:extLst>
          </p:cNvPr>
          <p:cNvSpPr txBox="1"/>
          <p:nvPr/>
        </p:nvSpPr>
        <p:spPr>
          <a:xfrm>
            <a:off x="3205391" y="164314"/>
            <a:ext cx="687452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GSA Multiple Award Schedules (MAS)  (Cont.) </a:t>
            </a:r>
          </a:p>
        </p:txBody>
      </p:sp>
      <p:sp>
        <p:nvSpPr>
          <p:cNvPr id="8" name="Flowchart: Predefined Process 7">
            <a:extLst>
              <a:ext uri="{FF2B5EF4-FFF2-40B4-BE49-F238E27FC236}">
                <a16:creationId xmlns:a16="http://schemas.microsoft.com/office/drawing/2014/main" id="{6A9A5620-FA17-A6BB-4002-DFF16C024D67}"/>
              </a:ext>
            </a:extLst>
          </p:cNvPr>
          <p:cNvSpPr/>
          <p:nvPr/>
        </p:nvSpPr>
        <p:spPr>
          <a:xfrm>
            <a:off x="517068" y="1872343"/>
            <a:ext cx="3690257" cy="4821343"/>
          </a:xfrm>
          <a:prstGeom prst="flowChartPredefinedProcess">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Facilities Maintenance &amp; Management   </a:t>
            </a:r>
            <a:endParaRPr kumimoji="0" lang="en-US" sz="12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Office, Imaging and Documents Solutions  </a:t>
            </a:r>
            <a:endParaRPr kumimoji="0" lang="en-US" sz="12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Transportation, Delivery, and Relocation Solutions </a:t>
            </a:r>
            <a:endParaRPr kumimoji="0" lang="en-US" sz="12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Hardware Superstore  </a:t>
            </a:r>
            <a:endParaRPr kumimoji="0" lang="en-US" sz="12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General Purpose Commercial Information Technology Equipment, Software and Services </a:t>
            </a:r>
            <a:endParaRPr kumimoji="0" lang="en-US" sz="12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Furniture  </a:t>
            </a:r>
            <a:endParaRPr kumimoji="0" lang="en-US" sz="12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Comprehensive Furniture Management Services </a:t>
            </a:r>
            <a:endParaRPr kumimoji="0" lang="en-US" sz="12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Furnishing and Floor Coverings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Food Service, Hospitality, Cleaning Equipment and Supplies, Chemicals, and Services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Temporary Administrative and Professional Staffing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 Office Products/Supplies &amp; Services and New Products/Technology </a:t>
            </a:r>
            <a:endPar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sng"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p:txBody>
      </p:sp>
      <p:sp>
        <p:nvSpPr>
          <p:cNvPr id="9" name="Flowchart: Predefined Process 8">
            <a:extLst>
              <a:ext uri="{FF2B5EF4-FFF2-40B4-BE49-F238E27FC236}">
                <a16:creationId xmlns:a16="http://schemas.microsoft.com/office/drawing/2014/main" id="{D7831804-C62A-CA98-0E6F-668F436A5EDE}"/>
              </a:ext>
            </a:extLst>
          </p:cNvPr>
          <p:cNvSpPr/>
          <p:nvPr/>
        </p:nvSpPr>
        <p:spPr>
          <a:xfrm>
            <a:off x="4316179" y="1872343"/>
            <a:ext cx="3690257" cy="4821343"/>
          </a:xfrm>
          <a:prstGeom prst="flowChartPredefinedProcess">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
                <a:srgbClr val="00B050"/>
              </a:buClr>
              <a:buSzTx/>
              <a:buFontTx/>
              <a:buNone/>
              <a:tabLst/>
              <a:defRPr/>
            </a:pPr>
            <a:endParaRPr kumimoji="0" lang="en-US" sz="20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p:txBody>
      </p:sp>
      <p:sp>
        <p:nvSpPr>
          <p:cNvPr id="10" name="Flowchart: Predefined Process 9">
            <a:extLst>
              <a:ext uri="{FF2B5EF4-FFF2-40B4-BE49-F238E27FC236}">
                <a16:creationId xmlns:a16="http://schemas.microsoft.com/office/drawing/2014/main" id="{A789B98C-9AC5-9063-93CD-AF8A438B3D95}"/>
              </a:ext>
            </a:extLst>
          </p:cNvPr>
          <p:cNvSpPr/>
          <p:nvPr/>
        </p:nvSpPr>
        <p:spPr>
          <a:xfrm>
            <a:off x="8098968" y="1872343"/>
            <a:ext cx="3690257" cy="4821342"/>
          </a:xfrm>
          <a:prstGeom prst="flowChartPredefinedProcess">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BDF304CA-49AD-0995-5931-500E361FE495}"/>
              </a:ext>
            </a:extLst>
          </p:cNvPr>
          <p:cNvSpPr txBox="1"/>
          <p:nvPr/>
        </p:nvSpPr>
        <p:spPr>
          <a:xfrm>
            <a:off x="495298" y="1503011"/>
            <a:ext cx="3712027" cy="338554"/>
          </a:xfrm>
          <a:prstGeom prst="rect">
            <a:avLst/>
          </a:prstGeom>
          <a:solidFill>
            <a:schemeClr val="tx2"/>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  MAS PRODUCTS/SERVICES</a:t>
            </a:r>
          </a:p>
        </p:txBody>
      </p:sp>
      <p:sp>
        <p:nvSpPr>
          <p:cNvPr id="14" name="TextBox 13">
            <a:extLst>
              <a:ext uri="{FF2B5EF4-FFF2-40B4-BE49-F238E27FC236}">
                <a16:creationId xmlns:a16="http://schemas.microsoft.com/office/drawing/2014/main" id="{E6866DF3-AF16-31D9-9C3C-4F4EC7C200F6}"/>
              </a:ext>
            </a:extLst>
          </p:cNvPr>
          <p:cNvSpPr txBox="1"/>
          <p:nvPr/>
        </p:nvSpPr>
        <p:spPr>
          <a:xfrm>
            <a:off x="4305295" y="1492121"/>
            <a:ext cx="3712027" cy="369332"/>
          </a:xfrm>
          <a:prstGeom prst="rect">
            <a:avLst/>
          </a:prstGeom>
          <a:solidFill>
            <a:schemeClr val="bg2">
              <a:lumMod val="20000"/>
              <a:lumOff val="80000"/>
            </a:schemeClr>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MAS RESOURCES</a:t>
            </a:r>
          </a:p>
        </p:txBody>
      </p:sp>
      <p:sp>
        <p:nvSpPr>
          <p:cNvPr id="15" name="TextBox 14">
            <a:extLst>
              <a:ext uri="{FF2B5EF4-FFF2-40B4-BE49-F238E27FC236}">
                <a16:creationId xmlns:a16="http://schemas.microsoft.com/office/drawing/2014/main" id="{351003DD-CA2C-2CFF-B57F-AE9B7CB610DE}"/>
              </a:ext>
            </a:extLst>
          </p:cNvPr>
          <p:cNvSpPr txBox="1"/>
          <p:nvPr/>
        </p:nvSpPr>
        <p:spPr>
          <a:xfrm>
            <a:off x="8098967" y="1492121"/>
            <a:ext cx="3690258" cy="369332"/>
          </a:xfrm>
          <a:prstGeom prst="rect">
            <a:avLst/>
          </a:prstGeom>
          <a:solidFill>
            <a:schemeClr val="accent4">
              <a:lumMod val="20000"/>
              <a:lumOff val="80000"/>
            </a:schemeClr>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WHERE DO I START?</a:t>
            </a:r>
          </a:p>
        </p:txBody>
      </p:sp>
      <p:sp>
        <p:nvSpPr>
          <p:cNvPr id="16" name="TextBox 15">
            <a:extLst>
              <a:ext uri="{FF2B5EF4-FFF2-40B4-BE49-F238E27FC236}">
                <a16:creationId xmlns:a16="http://schemas.microsoft.com/office/drawing/2014/main" id="{94833D88-113D-76C3-532E-10AE1D0C5907}"/>
              </a:ext>
            </a:extLst>
          </p:cNvPr>
          <p:cNvSpPr txBox="1"/>
          <p:nvPr/>
        </p:nvSpPr>
        <p:spPr>
          <a:xfrm flipH="1">
            <a:off x="8577875" y="1922575"/>
            <a:ext cx="2732442" cy="4801314"/>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GSA Multiple Awards Schedules (MAS) Roadmap – </a:t>
            </a: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hlinkClick r:id="rId5"/>
              </a:rPr>
              <a:t>www.gsa.gov/masroadmap</a:t>
            </a:r>
            <a:endPar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Qualifications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Instructions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Preparation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Mandatory Training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Submission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srgbClr val="00206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GSA eLibrary – </a:t>
            </a: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hlinkClick r:id="rId6"/>
              </a:rPr>
              <a:t>www.gsaelibrary.gsa.gov</a:t>
            </a:r>
            <a:endPar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Determine if your product or service falls under the GSA MAS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View other GSA MAS Contract Holders  and their pricelist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extBox 4">
            <a:extLst>
              <a:ext uri="{FF2B5EF4-FFF2-40B4-BE49-F238E27FC236}">
                <a16:creationId xmlns:a16="http://schemas.microsoft.com/office/drawing/2014/main" id="{2046D742-31F8-A05D-EE99-9B6CB0A17652}"/>
              </a:ext>
            </a:extLst>
          </p:cNvPr>
          <p:cNvSpPr txBox="1"/>
          <p:nvPr/>
        </p:nvSpPr>
        <p:spPr>
          <a:xfrm>
            <a:off x="4808668" y="1944444"/>
            <a:ext cx="2700169" cy="3901068"/>
          </a:xfrm>
          <a:prstGeom prst="rect">
            <a:avLst/>
          </a:prstGeom>
          <a:solidFill>
            <a:schemeClr val="bg2">
              <a:lumMod val="20000"/>
              <a:lumOff val="80000"/>
            </a:schemeClr>
          </a:solid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GSA Interact - MAS updates and information - </a:t>
            </a:r>
            <a:r>
              <a:rPr kumimoji="0" lang="en-US" sz="1150" b="0" i="0" u="sng" strike="noStrike" kern="1200" cap="none" spc="0" normalizeH="0" baseline="0" noProof="0" dirty="0">
                <a:ln>
                  <a:noFill/>
                </a:ln>
                <a:solidFill>
                  <a:srgbClr val="000000"/>
                </a:solidFill>
                <a:effectLst/>
                <a:uLnTx/>
                <a:uFillTx/>
                <a:latin typeface="Montserrat" panose="00000500000000000000" pitchFamily="2" charset="0"/>
                <a:ea typeface="+mn-ea"/>
                <a:cs typeface="+mn-cs"/>
              </a:rPr>
              <a:t>https://interact.gsa.gov/groups/multiple-award-schedules</a:t>
            </a:r>
            <a:endParaRPr kumimoji="0" lang="en-US" sz="1150" b="0" i="0" u="none"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MAS Office Hours Monthly Webinars - </a:t>
            </a:r>
            <a:r>
              <a:rPr kumimoji="0" lang="en-US" sz="1150" b="0" i="0" u="sng" strike="noStrike" kern="1200" cap="none" spc="0" normalizeH="0" baseline="0" noProof="0" dirty="0">
                <a:ln>
                  <a:noFill/>
                </a:ln>
                <a:solidFill>
                  <a:srgbClr val="000000"/>
                </a:solidFill>
                <a:effectLst/>
                <a:uLnTx/>
                <a:uFillTx/>
                <a:latin typeface="Montserrat" panose="00000500000000000000" pitchFamily="2" charset="0"/>
                <a:ea typeface="+mn-ea"/>
                <a:cs typeface="+mn-cs"/>
                <a:hlinkClick r:id="rId7">
                  <a:extLst>
                    <a:ext uri="{A12FA001-AC4F-418D-AE19-62706E023703}">
                      <ahyp:hlinkClr xmlns:ahyp="http://schemas.microsoft.com/office/drawing/2018/hyperlinkcolor" val="tx"/>
                    </a:ext>
                  </a:extLst>
                </a:hlinkClick>
              </a:rPr>
              <a:t>gsa.gov/events</a:t>
            </a:r>
            <a:r>
              <a:rPr kumimoji="0" lang="en-US" sz="115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  to view the calendar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5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View previous MAS Office Hours webinars - https://www.youtube.com/playlist?list=PLvdwyPgXnxxX3I6FfCXIB5GK0QKfi1EEq</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5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GSA MAS Questions - </a:t>
            </a:r>
            <a:r>
              <a:rPr kumimoji="0" lang="en-US" sz="115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Email:  </a:t>
            </a:r>
            <a:r>
              <a:rPr kumimoji="0" lang="en-US" sz="1150" b="0" i="0" u="sng" strike="noStrike" kern="1200" cap="none" spc="0" normalizeH="0" baseline="0" noProof="0" dirty="0">
                <a:ln>
                  <a:noFill/>
                </a:ln>
                <a:solidFill>
                  <a:srgbClr val="000000"/>
                </a:solidFill>
                <a:effectLst/>
                <a:uLnTx/>
                <a:uFillTx/>
                <a:latin typeface="Montserrat" panose="00000500000000000000" pitchFamily="2" charset="0"/>
                <a:ea typeface="+mn-ea"/>
                <a:cs typeface="+mn-cs"/>
                <a:hlinkClick r:id="rId8">
                  <a:extLst>
                    <a:ext uri="{A12FA001-AC4F-418D-AE19-62706E023703}">
                      <ahyp:hlinkClr xmlns:ahyp="http://schemas.microsoft.com/office/drawing/2018/hyperlinkcolor" val="tx"/>
                    </a:ext>
                  </a:extLst>
                </a:hlinkClick>
              </a:rPr>
              <a:t>MASPMO@gsa.gov</a:t>
            </a:r>
            <a:endParaRPr kumimoji="0" lang="en-US" sz="115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5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5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 </a:t>
            </a:r>
            <a:endPar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endParaRPr>
          </a:p>
        </p:txBody>
      </p:sp>
    </p:spTree>
    <p:extLst>
      <p:ext uri="{BB962C8B-B14F-4D97-AF65-F5344CB8AC3E}">
        <p14:creationId xmlns:p14="http://schemas.microsoft.com/office/powerpoint/2010/main" val="1059281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9">
            <a:extLst>
              <a:ext uri="{FF2B5EF4-FFF2-40B4-BE49-F238E27FC236}">
                <a16:creationId xmlns:a16="http://schemas.microsoft.com/office/drawing/2014/main" id="{55CB2D12-D3E4-446C-81F7-F8241CE357BE}"/>
              </a:ext>
            </a:extLst>
          </p:cNvPr>
          <p:cNvGraphicFramePr>
            <a:graphicFrameLocks noGrp="1"/>
          </p:cNvGraphicFramePr>
          <p:nvPr/>
        </p:nvGraphicFramePr>
        <p:xfrm>
          <a:off x="0" y="914400"/>
          <a:ext cx="12192000" cy="6192984"/>
        </p:xfrm>
        <a:graphic>
          <a:graphicData uri="http://schemas.openxmlformats.org/drawingml/2006/table">
            <a:tbl>
              <a:tblPr firstRow="1" bandRow="1">
                <a:tableStyleId>{6E25E649-3F16-4E02-A733-19D2CDBF48F0}</a:tableStyleId>
              </a:tblPr>
              <a:tblGrid>
                <a:gridCol w="6912211">
                  <a:extLst>
                    <a:ext uri="{9D8B030D-6E8A-4147-A177-3AD203B41FA5}">
                      <a16:colId xmlns:a16="http://schemas.microsoft.com/office/drawing/2014/main" val="1727297487"/>
                    </a:ext>
                  </a:extLst>
                </a:gridCol>
                <a:gridCol w="5279789">
                  <a:extLst>
                    <a:ext uri="{9D8B030D-6E8A-4147-A177-3AD203B41FA5}">
                      <a16:colId xmlns:a16="http://schemas.microsoft.com/office/drawing/2014/main" val="1481267837"/>
                    </a:ext>
                  </a:extLst>
                </a:gridCol>
              </a:tblGrid>
              <a:tr h="921300">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2400" b="1" cap="none" dirty="0">
                        <a:solidFill>
                          <a:schemeClr val="tx1"/>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cap="none" dirty="0">
                          <a:solidFill>
                            <a:schemeClr val="tx1"/>
                          </a:solidFill>
                          <a:latin typeface="Montserrat" panose="00000500000000000000" pitchFamily="2" charset="0"/>
                        </a:rPr>
                        <a:t>www.gsa.gov/gwac</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1" dirty="0">
                        <a:solidFill>
                          <a:schemeClr val="tx1"/>
                        </a:solidFill>
                      </a:endParaRPr>
                    </a:p>
                  </a:txBody>
                  <a:tcPr marT="41564" marB="41564">
                    <a:solidFill>
                      <a:schemeClr val="bg1"/>
                    </a:solidFill>
                  </a:tcPr>
                </a:tc>
                <a:tc hMerge="1">
                  <a:txBody>
                    <a:bodyPr/>
                    <a:lstStyle/>
                    <a:p>
                      <a:endParaRPr lang="en-US" sz="1800" dirty="0">
                        <a:solidFill>
                          <a:srgbClr val="002060"/>
                        </a:solidFill>
                      </a:endParaRPr>
                    </a:p>
                  </a:txBody>
                  <a:tcPr>
                    <a:solidFill>
                      <a:srgbClr val="E3EBF5"/>
                    </a:solidFill>
                  </a:tcPr>
                </a:tc>
                <a:extLst>
                  <a:ext uri="{0D108BD9-81ED-4DB2-BD59-A6C34878D82A}">
                    <a16:rowId xmlns:a16="http://schemas.microsoft.com/office/drawing/2014/main" val="2328908833"/>
                  </a:ext>
                </a:extLst>
              </a:tr>
              <a:tr h="4549256">
                <a:tc>
                  <a:txBody>
                    <a:bodyPr/>
                    <a:lstStyle/>
                    <a:p>
                      <a:pPr>
                        <a:buClr>
                          <a:srgbClr val="000000"/>
                        </a:buClr>
                      </a:pPr>
                      <a:endParaRPr lang="en-US" sz="1400" b="1" kern="0" dirty="0">
                        <a:solidFill>
                          <a:schemeClr val="tx1"/>
                        </a:solidFill>
                        <a:latin typeface="Montserrat" panose="00000500000000000000" pitchFamily="2" charset="0"/>
                        <a:sym typeface="Arial"/>
                      </a:endParaRPr>
                    </a:p>
                    <a:p>
                      <a:pPr>
                        <a:buClr>
                          <a:srgbClr val="000000"/>
                        </a:buClr>
                      </a:pPr>
                      <a:endParaRPr lang="en-US" sz="1400" b="1" kern="0" dirty="0">
                        <a:solidFill>
                          <a:schemeClr val="tx1"/>
                        </a:solidFill>
                        <a:latin typeface="Montserrat" panose="00000500000000000000" pitchFamily="2" charset="0"/>
                        <a:sym typeface="Arial"/>
                      </a:endParaRPr>
                    </a:p>
                    <a:p>
                      <a:pPr>
                        <a:buClr>
                          <a:srgbClr val="000000"/>
                        </a:buClr>
                      </a:pPr>
                      <a:endParaRPr lang="en-US" sz="1400" b="1" kern="0" dirty="0">
                        <a:solidFill>
                          <a:schemeClr val="tx1"/>
                        </a:solidFill>
                        <a:latin typeface="Montserrat" panose="00000500000000000000" pitchFamily="2" charset="0"/>
                        <a:sym typeface="Arial"/>
                      </a:endParaRPr>
                    </a:p>
                    <a:p>
                      <a:pPr>
                        <a:buClr>
                          <a:srgbClr val="000000"/>
                        </a:buClr>
                      </a:pPr>
                      <a:r>
                        <a:rPr lang="en-US" sz="1400" b="1" kern="0" dirty="0">
                          <a:solidFill>
                            <a:schemeClr val="tx1"/>
                          </a:solidFill>
                          <a:latin typeface="Montserrat" panose="00000500000000000000" pitchFamily="2" charset="0"/>
                          <a:sym typeface="Arial"/>
                        </a:rPr>
                        <a:t>8(a) STARS III</a:t>
                      </a:r>
                      <a:r>
                        <a:rPr lang="en-US" sz="1400" kern="0" dirty="0">
                          <a:solidFill>
                            <a:schemeClr val="tx1"/>
                          </a:solidFill>
                          <a:latin typeface="Montserrat" panose="00000500000000000000" pitchFamily="2" charset="0"/>
                          <a:sym typeface="Arial"/>
                        </a:rPr>
                        <a:t>:   GWAC offers access to highly qualified, certified 8(a) small disadvantaged businesses. The contract has a $10 Billion program ceiling with a five-year base period and one five-year option.</a:t>
                      </a:r>
                    </a:p>
                    <a:p>
                      <a:pPr>
                        <a:buClr>
                          <a:srgbClr val="000000"/>
                        </a:buClr>
                      </a:pPr>
                      <a:endParaRPr lang="en-US" sz="1400" kern="0" dirty="0">
                        <a:solidFill>
                          <a:schemeClr val="tx1"/>
                        </a:solidFill>
                        <a:latin typeface="Montserrat" panose="00000500000000000000" pitchFamily="2" charset="0"/>
                        <a:sym typeface="Arial"/>
                      </a:endParaRPr>
                    </a:p>
                    <a:p>
                      <a:pPr>
                        <a:buClr>
                          <a:srgbClr val="000000"/>
                        </a:buClr>
                      </a:pPr>
                      <a:endParaRPr lang="en-US" sz="1400" b="1" kern="0" dirty="0">
                        <a:solidFill>
                          <a:schemeClr val="tx1"/>
                        </a:solidFill>
                        <a:latin typeface="Montserrat" panose="00000500000000000000" pitchFamily="2" charset="0"/>
                        <a:sym typeface="Arial"/>
                      </a:endParaRPr>
                    </a:p>
                    <a:p>
                      <a:pPr>
                        <a:buClr>
                          <a:srgbClr val="000000"/>
                        </a:buClr>
                      </a:pPr>
                      <a:endParaRPr lang="en-US" sz="1400" b="1" kern="0" dirty="0">
                        <a:solidFill>
                          <a:schemeClr val="tx1"/>
                        </a:solidFill>
                        <a:latin typeface="Montserrat" panose="00000500000000000000" pitchFamily="2" charset="0"/>
                        <a:sym typeface="Arial"/>
                      </a:endParaRPr>
                    </a:p>
                    <a:p>
                      <a:pPr>
                        <a:buClr>
                          <a:srgbClr val="000000"/>
                        </a:buClr>
                      </a:pPr>
                      <a:r>
                        <a:rPr lang="en-US" sz="1400" b="1" kern="0" dirty="0">
                          <a:solidFill>
                            <a:schemeClr val="tx1"/>
                          </a:solidFill>
                          <a:latin typeface="Montserrat" panose="00000500000000000000" pitchFamily="2" charset="0"/>
                          <a:sym typeface="Arial"/>
                        </a:rPr>
                        <a:t>VETS 2 (SDVOSB):  </a:t>
                      </a:r>
                      <a:r>
                        <a:rPr lang="en-US" sz="1400" kern="0" dirty="0">
                          <a:solidFill>
                            <a:schemeClr val="tx1"/>
                          </a:solidFill>
                          <a:latin typeface="Montserrat" panose="00000500000000000000" pitchFamily="2" charset="0"/>
                          <a:sym typeface="Arial"/>
                        </a:rPr>
                        <a:t>GWAC set-aside exclusively for Service-Disabled, Veteran-Owned Small Businesses (SDVOSB). VETS 2 is designed to meet a variety of diverse agency IT requirements, including new and emerging technologies. The contract has a $5 Billion program ceiling with a five-year base period and one five-year option.</a:t>
                      </a:r>
                    </a:p>
                    <a:p>
                      <a:pPr>
                        <a:buClr>
                          <a:srgbClr val="000000"/>
                        </a:buClr>
                      </a:pPr>
                      <a:endParaRPr lang="en-US" sz="1400" kern="0" dirty="0">
                        <a:solidFill>
                          <a:schemeClr val="tx1"/>
                        </a:solidFill>
                        <a:latin typeface="Montserrat" panose="00000500000000000000" pitchFamily="2" charset="0"/>
                        <a:sym typeface="Arial"/>
                      </a:endParaRPr>
                    </a:p>
                    <a:p>
                      <a:pPr>
                        <a:buClr>
                          <a:srgbClr val="000000"/>
                        </a:buClr>
                      </a:pPr>
                      <a:endParaRPr lang="en-US" sz="1400" kern="0" dirty="0">
                        <a:solidFill>
                          <a:schemeClr val="tx1"/>
                        </a:solidFill>
                        <a:latin typeface="Montserrat" panose="00000500000000000000" pitchFamily="2" charset="0"/>
                        <a:sym typeface="Arial"/>
                      </a:endParaRPr>
                    </a:p>
                    <a:p>
                      <a:pPr>
                        <a:buClr>
                          <a:srgbClr val="000000"/>
                        </a:buClr>
                      </a:pPr>
                      <a:endParaRPr lang="en-US" sz="1400" kern="0" dirty="0">
                        <a:solidFill>
                          <a:schemeClr val="tx1"/>
                        </a:solidFill>
                        <a:latin typeface="Montserrat" panose="00000500000000000000" pitchFamily="2" charset="0"/>
                        <a:sym typeface="Arial"/>
                      </a:endParaRPr>
                    </a:p>
                    <a:p>
                      <a:pPr>
                        <a:buClr>
                          <a:srgbClr val="000000"/>
                        </a:buClr>
                      </a:pPr>
                      <a:r>
                        <a:rPr lang="en-US" sz="1400" b="1" kern="0" dirty="0">
                          <a:solidFill>
                            <a:schemeClr val="tx1"/>
                          </a:solidFill>
                          <a:latin typeface="Montserrat" panose="00000500000000000000" pitchFamily="2" charset="0"/>
                          <a:sym typeface="Arial"/>
                        </a:rPr>
                        <a:t>Alliant 2: </a:t>
                      </a:r>
                      <a:r>
                        <a:rPr lang="en-US" sz="1400" kern="0" dirty="0">
                          <a:solidFill>
                            <a:schemeClr val="tx1"/>
                          </a:solidFill>
                          <a:latin typeface="Montserrat" panose="00000500000000000000" pitchFamily="2" charset="0"/>
                          <a:sym typeface="Arial"/>
                        </a:rPr>
                        <a:t> GWAC represents the next generation GWAC vehicle for comprehensive information technology (IT) solutions through customizable hardware, software, and services solutions purchased as a total package.</a:t>
                      </a:r>
                    </a:p>
                    <a:p>
                      <a:endParaRPr lang="en-US" sz="1400" b="0" dirty="0">
                        <a:solidFill>
                          <a:schemeClr val="tx1"/>
                        </a:solidFill>
                        <a:latin typeface="Montserrat" panose="00000500000000000000" pitchFamily="2" charset="0"/>
                      </a:endParaRPr>
                    </a:p>
                  </a:txBody>
                  <a:tcPr marT="41564" marB="41564">
                    <a:solidFill>
                      <a:schemeClr val="bg1">
                        <a:lumMod val="95000"/>
                      </a:schemeClr>
                    </a:solidFill>
                  </a:tcPr>
                </a:tc>
                <a:tc>
                  <a:txBody>
                    <a:bodyPr/>
                    <a:lstStyle/>
                    <a:p>
                      <a:endParaRPr lang="en-US" sz="1500" dirty="0">
                        <a:solidFill>
                          <a:schemeClr val="tx1"/>
                        </a:solidFill>
                        <a:latin typeface="Montserrat" panose="00000500000000000000" pitchFamily="2" charset="0"/>
                      </a:endParaRPr>
                    </a:p>
                    <a:p>
                      <a:endParaRPr lang="en-US" sz="1600" b="1" dirty="0">
                        <a:solidFill>
                          <a:schemeClr val="tx1"/>
                        </a:solidFill>
                        <a:latin typeface="Montserrat" panose="00000500000000000000" pitchFamily="2" charset="0"/>
                      </a:endParaRPr>
                    </a:p>
                    <a:p>
                      <a:endParaRPr lang="en-US" sz="1600" b="1" dirty="0">
                        <a:solidFill>
                          <a:schemeClr val="tx1"/>
                        </a:solidFill>
                        <a:latin typeface="Montserrat" panose="00000500000000000000" pitchFamily="2" charset="0"/>
                      </a:endParaRPr>
                    </a:p>
                    <a:p>
                      <a:r>
                        <a:rPr lang="en-US" sz="1400" b="1" dirty="0">
                          <a:solidFill>
                            <a:schemeClr val="tx1"/>
                          </a:solidFill>
                          <a:latin typeface="Montserrat" panose="00000500000000000000" pitchFamily="2" charset="0"/>
                        </a:rPr>
                        <a:t>Alliant 3 </a:t>
                      </a:r>
                      <a:r>
                        <a:rPr lang="en-US" sz="1400" b="0" dirty="0">
                          <a:solidFill>
                            <a:schemeClr val="tx1"/>
                          </a:solidFill>
                          <a:effectLst/>
                          <a:latin typeface="Montserrat" panose="00000500000000000000" pitchFamily="2" charset="0"/>
                        </a:rPr>
                        <a:t>Request for Proposal (RFP) will be solicited no earlier than the First Quarter of Fiscal Year 2024.</a:t>
                      </a:r>
                    </a:p>
                    <a:p>
                      <a:r>
                        <a:rPr lang="en-US" sz="1400" b="0" dirty="0">
                          <a:solidFill>
                            <a:schemeClr val="tx1"/>
                          </a:solidFill>
                          <a:latin typeface="Montserrat" panose="00000500000000000000" pitchFamily="2" charset="0"/>
                        </a:rPr>
                        <a:t>View the Draft Request for Proposal (RFP) on sam.gov </a:t>
                      </a:r>
                      <a:r>
                        <a:rPr lang="en-US" sz="1400" b="0" u="none" strike="noStrike" cap="none" dirty="0">
                          <a:solidFill>
                            <a:schemeClr val="tx1"/>
                          </a:solidFill>
                          <a:effectLst/>
                          <a:latin typeface="Montserrat" panose="00000500000000000000" pitchFamily="2" charset="0"/>
                          <a:sym typeface="Arial"/>
                        </a:rPr>
                        <a:t>  </a:t>
                      </a:r>
                    </a:p>
                    <a:p>
                      <a:r>
                        <a:rPr lang="en-US" sz="1400" b="0" u="none" strike="noStrike" cap="none" dirty="0">
                          <a:solidFill>
                            <a:schemeClr val="tx1"/>
                          </a:solidFill>
                          <a:effectLst/>
                          <a:latin typeface="Montserrat" panose="00000500000000000000" pitchFamily="2" charset="0"/>
                          <a:sym typeface="Arial"/>
                          <a:hlinkClick r:id="rId3">
                            <a:extLst>
                              <a:ext uri="{A12FA001-AC4F-418D-AE19-62706E023703}">
                                <ahyp:hlinkClr xmlns:ahyp="http://schemas.microsoft.com/office/drawing/2018/hyperlinkcolor" val="tx"/>
                              </a:ext>
                            </a:extLst>
                          </a:hlinkClick>
                        </a:rPr>
                        <a:t>https://sam.gov/opp/662de9cafbdd4398af442c8bc12d59e9/view</a:t>
                      </a:r>
                      <a:endParaRPr lang="en-US" sz="1400" b="0" u="none" strike="noStrike" cap="none" dirty="0">
                        <a:solidFill>
                          <a:schemeClr val="tx1"/>
                        </a:solidFill>
                        <a:effectLst/>
                        <a:latin typeface="Montserrat" panose="00000500000000000000" pitchFamily="2" charset="0"/>
                        <a:sym typeface="Arial"/>
                      </a:endParaRPr>
                    </a:p>
                    <a:p>
                      <a:endParaRPr lang="en-US" sz="1700" b="1" dirty="0">
                        <a:solidFill>
                          <a:schemeClr val="tx1"/>
                        </a:solidFill>
                        <a:latin typeface="Montserrat" panose="00000500000000000000" pitchFamily="2" charset="0"/>
                      </a:endParaRPr>
                    </a:p>
                    <a:p>
                      <a:endParaRPr lang="en-US" sz="1700" b="1" dirty="0">
                        <a:solidFill>
                          <a:schemeClr val="tx1"/>
                        </a:solidFill>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1" dirty="0">
                        <a:solidFill>
                          <a:schemeClr val="tx1"/>
                        </a:solidFill>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tx1"/>
                          </a:solidFill>
                          <a:effectLst/>
                          <a:latin typeface="Montserrat" panose="00000500000000000000" pitchFamily="2" charset="0"/>
                        </a:rPr>
                        <a:t>Polaris </a:t>
                      </a:r>
                      <a:r>
                        <a:rPr lang="en-US" sz="1400" b="0" dirty="0">
                          <a:solidFill>
                            <a:schemeClr val="tx1"/>
                          </a:solidFill>
                          <a:effectLst/>
                          <a:latin typeface="Montserrat" panose="00000500000000000000" pitchFamily="2" charset="0"/>
                        </a:rPr>
                        <a:t>updates and next steps will be communicated through SAM.gov.  </a:t>
                      </a:r>
                      <a:endParaRPr lang="en-US" sz="1400" b="1" dirty="0">
                        <a:solidFill>
                          <a:schemeClr val="tx1"/>
                        </a:solidFill>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dirty="0">
                        <a:solidFill>
                          <a:schemeClr val="tx1"/>
                        </a:solidFill>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dirty="0">
                        <a:solidFill>
                          <a:schemeClr val="tx1"/>
                        </a:solidFill>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tx1"/>
                          </a:solidFill>
                          <a:latin typeface="Montserrat" panose="00000500000000000000" pitchFamily="2" charset="0"/>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tx1"/>
                          </a:solidFill>
                          <a:latin typeface="Montserrat" panose="00000500000000000000" pitchFamily="2" charset="0"/>
                        </a:rPr>
                        <a:t>Small Business GWAC Community </a:t>
                      </a:r>
                      <a:r>
                        <a:rPr lang="en-US" sz="1400" b="0" dirty="0">
                          <a:solidFill>
                            <a:schemeClr val="tx1"/>
                          </a:solidFill>
                          <a:latin typeface="Montserrat" panose="00000500000000000000" pitchFamily="2" charset="0"/>
                        </a:rPr>
                        <a:t>https://interact.gsa.gov/group/small-business-gwac-community-interest </a:t>
                      </a:r>
                    </a:p>
                    <a:p>
                      <a:endParaRPr lang="en-US" sz="1700" b="1" dirty="0">
                        <a:solidFill>
                          <a:schemeClr val="tx1"/>
                        </a:solidFill>
                        <a:latin typeface="Montserrat" panose="00000500000000000000" pitchFamily="2" charset="0"/>
                      </a:endParaRPr>
                    </a:p>
                  </a:txBody>
                  <a:tcPr marT="41564" marB="41564">
                    <a:solidFill>
                      <a:schemeClr val="bg1">
                        <a:lumMod val="95000"/>
                      </a:schemeClr>
                    </a:solidFill>
                  </a:tcPr>
                </a:tc>
                <a:extLst>
                  <a:ext uri="{0D108BD9-81ED-4DB2-BD59-A6C34878D82A}">
                    <a16:rowId xmlns:a16="http://schemas.microsoft.com/office/drawing/2014/main" val="2195429393"/>
                  </a:ext>
                </a:extLst>
              </a:tr>
              <a:tr h="38160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kern="1200" dirty="0">
                        <a:solidFill>
                          <a:schemeClr val="tx1"/>
                        </a:solidFill>
                        <a:effectLst/>
                        <a:latin typeface="Arial" panose="020B0604020202020204" pitchFamily="34" charset="0"/>
                        <a:ea typeface="+mn-ea"/>
                        <a:cs typeface="Arial" panose="020B0604020202020204" pitchFamily="34" charset="0"/>
                      </a:endParaRPr>
                    </a:p>
                  </a:txBody>
                  <a:tcPr marT="41564" marB="41564"/>
                </a:tc>
                <a:tc hMerge="1">
                  <a:txBody>
                    <a:bodyPr/>
                    <a:lstStyle/>
                    <a:p>
                      <a:endParaRPr lang="en-US" sz="1800" kern="1200" dirty="0">
                        <a:solidFill>
                          <a:srgbClr val="002060"/>
                        </a:solidFill>
                        <a:effectLst/>
                        <a:latin typeface="+mn-lt"/>
                        <a:ea typeface="+mn-ea"/>
                        <a:cs typeface="+mn-cs"/>
                      </a:endParaRPr>
                    </a:p>
                    <a:p>
                      <a:r>
                        <a:rPr lang="en-US" sz="1800" kern="1200" dirty="0">
                          <a:solidFill>
                            <a:srgbClr val="002060"/>
                          </a:solidFill>
                          <a:effectLst/>
                          <a:latin typeface="+mn-lt"/>
                          <a:ea typeface="+mn-ea"/>
                          <a:cs typeface="+mn-cs"/>
                        </a:rPr>
                        <a:t>Email:  </a:t>
                      </a:r>
                      <a:r>
                        <a:rPr lang="en-US" sz="1800" u="sng" kern="1200" dirty="0">
                          <a:solidFill>
                            <a:srgbClr val="002060"/>
                          </a:solidFill>
                          <a:effectLst/>
                          <a:latin typeface="+mn-lt"/>
                          <a:ea typeface="+mn-ea"/>
                          <a:cs typeface="+mn-cs"/>
                          <a:hlinkClick r:id="" action="ppaction://noaction">
                            <a:extLst>
                              <a:ext uri="{A12FA001-AC4F-418D-AE19-62706E023703}">
                                <ahyp:hlinkClr xmlns:ahyp="http://schemas.microsoft.com/office/drawing/2018/hyperlinkcolor" val="tx"/>
                              </a:ext>
                            </a:extLst>
                          </a:hlinkClick>
                        </a:rPr>
                        <a:t>MASPMO@gsa.gov</a:t>
                      </a:r>
                      <a:endParaRPr lang="en-US" sz="1800" dirty="0">
                        <a:solidFill>
                          <a:srgbClr val="002060"/>
                        </a:solidFill>
                      </a:endParaRPr>
                    </a:p>
                  </a:txBody>
                  <a:tcPr>
                    <a:solidFill>
                      <a:srgbClr val="E3EBF5"/>
                    </a:solidFill>
                  </a:tcPr>
                </a:tc>
                <a:extLst>
                  <a:ext uri="{0D108BD9-81ED-4DB2-BD59-A6C34878D82A}">
                    <a16:rowId xmlns:a16="http://schemas.microsoft.com/office/drawing/2014/main" val="3700234296"/>
                  </a:ext>
                </a:extLst>
              </a:tr>
            </a:tbl>
          </a:graphicData>
        </a:graphic>
      </p:graphicFrame>
      <p:pic>
        <p:nvPicPr>
          <p:cNvPr id="5" name="Google Shape;165;p23">
            <a:extLst>
              <a:ext uri="{FF2B5EF4-FFF2-40B4-BE49-F238E27FC236}">
                <a16:creationId xmlns:a16="http://schemas.microsoft.com/office/drawing/2014/main" id="{D7619E09-E973-4762-B7B4-F436FA737A69}"/>
              </a:ext>
            </a:extLst>
          </p:cNvPr>
          <p:cNvPicPr preferRelativeResize="0"/>
          <p:nvPr/>
        </p:nvPicPr>
        <p:blipFill rotWithShape="1">
          <a:blip r:embed="rId4">
            <a:alphaModFix/>
          </a:blip>
          <a:srcRect/>
          <a:stretch/>
        </p:blipFill>
        <p:spPr>
          <a:xfrm>
            <a:off x="76200" y="45203"/>
            <a:ext cx="990600" cy="990600"/>
          </a:xfrm>
          <a:prstGeom prst="rect">
            <a:avLst/>
          </a:prstGeom>
          <a:noFill/>
          <a:ln>
            <a:noFill/>
          </a:ln>
        </p:spPr>
      </p:pic>
      <p:pic>
        <p:nvPicPr>
          <p:cNvPr id="3" name="Picture 2">
            <a:extLst>
              <a:ext uri="{FF2B5EF4-FFF2-40B4-BE49-F238E27FC236}">
                <a16:creationId xmlns:a16="http://schemas.microsoft.com/office/drawing/2014/main" id="{B88C9B7A-3978-2CD0-61D9-3390B768E3CF}"/>
              </a:ext>
            </a:extLst>
          </p:cNvPr>
          <p:cNvPicPr>
            <a:picLocks noChangeAspect="1"/>
          </p:cNvPicPr>
          <p:nvPr/>
        </p:nvPicPr>
        <p:blipFill>
          <a:blip r:embed="rId5"/>
          <a:stretch>
            <a:fillRect/>
          </a:stretch>
        </p:blipFill>
        <p:spPr>
          <a:xfrm>
            <a:off x="8643938" y="2144485"/>
            <a:ext cx="1566862" cy="469880"/>
          </a:xfrm>
          <a:prstGeom prst="rect">
            <a:avLst/>
          </a:prstGeom>
        </p:spPr>
      </p:pic>
      <p:pic>
        <p:nvPicPr>
          <p:cNvPr id="8" name="Picture 7">
            <a:extLst>
              <a:ext uri="{FF2B5EF4-FFF2-40B4-BE49-F238E27FC236}">
                <a16:creationId xmlns:a16="http://schemas.microsoft.com/office/drawing/2014/main" id="{A0654FAF-7B6C-8A5C-7DC5-19B34FD2DBB8}"/>
              </a:ext>
            </a:extLst>
          </p:cNvPr>
          <p:cNvPicPr>
            <a:picLocks noChangeAspect="1"/>
          </p:cNvPicPr>
          <p:nvPr/>
        </p:nvPicPr>
        <p:blipFill>
          <a:blip r:embed="rId6"/>
          <a:stretch>
            <a:fillRect/>
          </a:stretch>
        </p:blipFill>
        <p:spPr>
          <a:xfrm>
            <a:off x="8682038" y="3831770"/>
            <a:ext cx="1528762" cy="419229"/>
          </a:xfrm>
          <a:prstGeom prst="rect">
            <a:avLst/>
          </a:prstGeom>
        </p:spPr>
      </p:pic>
      <p:pic>
        <p:nvPicPr>
          <p:cNvPr id="10" name="Picture 9">
            <a:extLst>
              <a:ext uri="{FF2B5EF4-FFF2-40B4-BE49-F238E27FC236}">
                <a16:creationId xmlns:a16="http://schemas.microsoft.com/office/drawing/2014/main" id="{410C1E54-FD68-15C3-1153-A819EE1A92B7}"/>
              </a:ext>
            </a:extLst>
          </p:cNvPr>
          <p:cNvPicPr>
            <a:picLocks noChangeAspect="1"/>
          </p:cNvPicPr>
          <p:nvPr/>
        </p:nvPicPr>
        <p:blipFill>
          <a:blip r:embed="rId7"/>
          <a:stretch>
            <a:fillRect/>
          </a:stretch>
        </p:blipFill>
        <p:spPr>
          <a:xfrm>
            <a:off x="2438400" y="3534182"/>
            <a:ext cx="1676400" cy="271462"/>
          </a:xfrm>
          <a:prstGeom prst="rect">
            <a:avLst/>
          </a:prstGeom>
        </p:spPr>
      </p:pic>
      <p:pic>
        <p:nvPicPr>
          <p:cNvPr id="12" name="Picture 11">
            <a:extLst>
              <a:ext uri="{FF2B5EF4-FFF2-40B4-BE49-F238E27FC236}">
                <a16:creationId xmlns:a16="http://schemas.microsoft.com/office/drawing/2014/main" id="{41C7665B-6A94-D270-75C6-34C95F1E696B}"/>
              </a:ext>
            </a:extLst>
          </p:cNvPr>
          <p:cNvPicPr>
            <a:picLocks noChangeAspect="1"/>
          </p:cNvPicPr>
          <p:nvPr/>
        </p:nvPicPr>
        <p:blipFill>
          <a:blip r:embed="rId8"/>
          <a:stretch>
            <a:fillRect/>
          </a:stretch>
        </p:blipFill>
        <p:spPr>
          <a:xfrm>
            <a:off x="2438400" y="2104743"/>
            <a:ext cx="1676400" cy="446653"/>
          </a:xfrm>
          <a:prstGeom prst="rect">
            <a:avLst/>
          </a:prstGeom>
        </p:spPr>
      </p:pic>
      <p:pic>
        <p:nvPicPr>
          <p:cNvPr id="14" name="Picture 13">
            <a:extLst>
              <a:ext uri="{FF2B5EF4-FFF2-40B4-BE49-F238E27FC236}">
                <a16:creationId xmlns:a16="http://schemas.microsoft.com/office/drawing/2014/main" id="{17E74839-E3CD-C70D-E420-31AB1FDCEBCE}"/>
              </a:ext>
            </a:extLst>
          </p:cNvPr>
          <p:cNvPicPr>
            <a:picLocks noChangeAspect="1"/>
          </p:cNvPicPr>
          <p:nvPr/>
        </p:nvPicPr>
        <p:blipFill>
          <a:blip r:embed="rId9"/>
          <a:stretch>
            <a:fillRect/>
          </a:stretch>
        </p:blipFill>
        <p:spPr>
          <a:xfrm>
            <a:off x="2488473" y="5163688"/>
            <a:ext cx="1600201" cy="381000"/>
          </a:xfrm>
          <a:prstGeom prst="rect">
            <a:avLst/>
          </a:prstGeom>
        </p:spPr>
      </p:pic>
      <p:sp>
        <p:nvSpPr>
          <p:cNvPr id="15" name="TextBox 14">
            <a:extLst>
              <a:ext uri="{FF2B5EF4-FFF2-40B4-BE49-F238E27FC236}">
                <a16:creationId xmlns:a16="http://schemas.microsoft.com/office/drawing/2014/main" id="{6BDD35E3-AA39-B42E-DCA4-B5499AA2CFD9}"/>
              </a:ext>
            </a:extLst>
          </p:cNvPr>
          <p:cNvSpPr txBox="1"/>
          <p:nvPr/>
        </p:nvSpPr>
        <p:spPr>
          <a:xfrm>
            <a:off x="8643938" y="5027023"/>
            <a:ext cx="1752600"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GSA Interact</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 name="Picture 1">
            <a:extLst>
              <a:ext uri="{FF2B5EF4-FFF2-40B4-BE49-F238E27FC236}">
                <a16:creationId xmlns:a16="http://schemas.microsoft.com/office/drawing/2014/main" id="{F6A9B7E4-332A-E932-6F7F-B4737191D7F9}"/>
              </a:ext>
            </a:extLst>
          </p:cNvPr>
          <p:cNvPicPr>
            <a:picLocks noChangeAspect="1"/>
          </p:cNvPicPr>
          <p:nvPr/>
        </p:nvPicPr>
        <p:blipFill>
          <a:blip r:embed="rId10"/>
          <a:stretch>
            <a:fillRect/>
          </a:stretch>
        </p:blipFill>
        <p:spPr>
          <a:xfrm>
            <a:off x="0" y="-220"/>
            <a:ext cx="12192000" cy="1085850"/>
          </a:xfrm>
          <a:prstGeom prst="rect">
            <a:avLst/>
          </a:prstGeom>
        </p:spPr>
      </p:pic>
      <p:sp>
        <p:nvSpPr>
          <p:cNvPr id="9" name="TextBox 8">
            <a:extLst>
              <a:ext uri="{FF2B5EF4-FFF2-40B4-BE49-F238E27FC236}">
                <a16:creationId xmlns:a16="http://schemas.microsoft.com/office/drawing/2014/main" id="{32EC6D51-3DDB-387A-091D-6D893C64AD32}"/>
              </a:ext>
            </a:extLst>
          </p:cNvPr>
          <p:cNvSpPr txBox="1"/>
          <p:nvPr/>
        </p:nvSpPr>
        <p:spPr>
          <a:xfrm>
            <a:off x="2928256" y="195939"/>
            <a:ext cx="786166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GSA Governmentwide Acquisition Contracts (GWAC) </a:t>
            </a:r>
          </a:p>
        </p:txBody>
      </p:sp>
      <p:pic>
        <p:nvPicPr>
          <p:cNvPr id="7" name="Google Shape;222;p41">
            <a:extLst>
              <a:ext uri="{FF2B5EF4-FFF2-40B4-BE49-F238E27FC236}">
                <a16:creationId xmlns:a16="http://schemas.microsoft.com/office/drawing/2014/main" id="{D89DF000-D160-5242-E45C-29EF8ED9B767}"/>
              </a:ext>
            </a:extLst>
          </p:cNvPr>
          <p:cNvPicPr preferRelativeResize="0"/>
          <p:nvPr/>
        </p:nvPicPr>
        <p:blipFill rotWithShape="1">
          <a:blip r:embed="rId11">
            <a:alphaModFix/>
          </a:blip>
          <a:srcRect/>
          <a:stretch/>
        </p:blipFill>
        <p:spPr>
          <a:xfrm>
            <a:off x="149470" y="67784"/>
            <a:ext cx="762616" cy="701666"/>
          </a:xfrm>
          <a:prstGeom prst="rect">
            <a:avLst/>
          </a:prstGeom>
          <a:noFill/>
          <a:ln>
            <a:noFill/>
          </a:ln>
        </p:spPr>
      </p:pic>
    </p:spTree>
    <p:extLst>
      <p:ext uri="{BB962C8B-B14F-4D97-AF65-F5344CB8AC3E}">
        <p14:creationId xmlns:p14="http://schemas.microsoft.com/office/powerpoint/2010/main" val="3801475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9">
            <a:extLst>
              <a:ext uri="{FF2B5EF4-FFF2-40B4-BE49-F238E27FC236}">
                <a16:creationId xmlns:a16="http://schemas.microsoft.com/office/drawing/2014/main" id="{55CB2D12-D3E4-446C-81F7-F8241CE357BE}"/>
              </a:ext>
            </a:extLst>
          </p:cNvPr>
          <p:cNvGraphicFramePr>
            <a:graphicFrameLocks noGrp="1"/>
          </p:cNvGraphicFramePr>
          <p:nvPr>
            <p:extLst>
              <p:ext uri="{D42A27DB-BD31-4B8C-83A1-F6EECF244321}">
                <p14:modId xmlns:p14="http://schemas.microsoft.com/office/powerpoint/2010/main" val="267275859"/>
              </p:ext>
            </p:extLst>
          </p:nvPr>
        </p:nvGraphicFramePr>
        <p:xfrm>
          <a:off x="0" y="914400"/>
          <a:ext cx="12192000" cy="6086304"/>
        </p:xfrm>
        <a:graphic>
          <a:graphicData uri="http://schemas.openxmlformats.org/drawingml/2006/table">
            <a:tbl>
              <a:tblPr firstRow="1" bandRow="1">
                <a:tableStyleId>{6E25E649-3F16-4E02-A733-19D2CDBF48F0}</a:tableStyleId>
              </a:tblPr>
              <a:tblGrid>
                <a:gridCol w="6912211">
                  <a:extLst>
                    <a:ext uri="{9D8B030D-6E8A-4147-A177-3AD203B41FA5}">
                      <a16:colId xmlns:a16="http://schemas.microsoft.com/office/drawing/2014/main" val="1727297487"/>
                    </a:ext>
                  </a:extLst>
                </a:gridCol>
                <a:gridCol w="5279789">
                  <a:extLst>
                    <a:ext uri="{9D8B030D-6E8A-4147-A177-3AD203B41FA5}">
                      <a16:colId xmlns:a16="http://schemas.microsoft.com/office/drawing/2014/main" val="1481267837"/>
                    </a:ext>
                  </a:extLst>
                </a:gridCol>
              </a:tblGrid>
              <a:tr h="921300">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2400" b="1" cap="none" dirty="0">
                        <a:solidFill>
                          <a:schemeClr val="tx1"/>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cap="none" dirty="0">
                          <a:solidFill>
                            <a:schemeClr val="tx1"/>
                          </a:solidFill>
                          <a:latin typeface="Montserrat" panose="00000500000000000000" pitchFamily="2" charset="0"/>
                        </a:rPr>
                        <a:t>www.gsa.gov/OASIS</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1" dirty="0">
                        <a:solidFill>
                          <a:schemeClr val="tx1"/>
                        </a:solidFill>
                      </a:endParaRPr>
                    </a:p>
                  </a:txBody>
                  <a:tcPr marT="41564" marB="41564">
                    <a:solidFill>
                      <a:schemeClr val="bg1"/>
                    </a:solidFill>
                  </a:tcPr>
                </a:tc>
                <a:tc hMerge="1">
                  <a:txBody>
                    <a:bodyPr/>
                    <a:lstStyle/>
                    <a:p>
                      <a:endParaRPr lang="en-US" sz="1800" dirty="0">
                        <a:solidFill>
                          <a:srgbClr val="002060"/>
                        </a:solidFill>
                      </a:endParaRPr>
                    </a:p>
                  </a:txBody>
                  <a:tcPr>
                    <a:solidFill>
                      <a:srgbClr val="E3EBF5"/>
                    </a:solidFill>
                  </a:tcPr>
                </a:tc>
                <a:extLst>
                  <a:ext uri="{0D108BD9-81ED-4DB2-BD59-A6C34878D82A}">
                    <a16:rowId xmlns:a16="http://schemas.microsoft.com/office/drawing/2014/main" val="2328908833"/>
                  </a:ext>
                </a:extLst>
              </a:tr>
              <a:tr h="4549256">
                <a:tc>
                  <a:txBody>
                    <a:bodyPr/>
                    <a:lstStyle/>
                    <a:p>
                      <a:pPr>
                        <a:buClr>
                          <a:srgbClr val="000000"/>
                        </a:buClr>
                      </a:pPr>
                      <a:endParaRPr lang="en-US" sz="1400" b="1" kern="0" dirty="0">
                        <a:solidFill>
                          <a:schemeClr val="tx1"/>
                        </a:solidFill>
                        <a:latin typeface="Montserrat" panose="00000500000000000000" pitchFamily="2"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1" i="0" u="none" strike="noStrike" cap="none" dirty="0">
                          <a:solidFill>
                            <a:schemeClr val="dk1"/>
                          </a:solidFill>
                          <a:effectLst/>
                          <a:latin typeface="Montserrat" panose="00000500000000000000" pitchFamily="2" charset="0"/>
                          <a:ea typeface="+mn-ea"/>
                          <a:cs typeface="+mn-cs"/>
                          <a:sym typeface="Arial"/>
                        </a:rPr>
                        <a:t>OASIS Unrestricted</a:t>
                      </a:r>
                      <a:r>
                        <a:rPr lang="en-US" sz="1400" b="0" i="0" u="none" strike="noStrike" cap="none" dirty="0">
                          <a:solidFill>
                            <a:schemeClr val="dk1"/>
                          </a:solidFill>
                          <a:effectLst/>
                          <a:latin typeface="Montserrat" panose="00000500000000000000" pitchFamily="2" charset="0"/>
                          <a:ea typeface="+mn-ea"/>
                          <a:cs typeface="+mn-cs"/>
                          <a:sym typeface="Arial"/>
                        </a:rPr>
                        <a:t> is a Full and Open contract</a:t>
                      </a:r>
                    </a:p>
                    <a:p>
                      <a:pPr>
                        <a:buClr>
                          <a:srgbClr val="000000"/>
                        </a:buClr>
                      </a:pPr>
                      <a:endParaRPr lang="en-US" sz="1400" kern="0" dirty="0">
                        <a:solidFill>
                          <a:schemeClr val="tx1"/>
                        </a:solidFill>
                        <a:latin typeface="Montserrat" panose="00000500000000000000" pitchFamily="2"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1" i="0" u="none" strike="noStrike" cap="none" dirty="0">
                          <a:solidFill>
                            <a:schemeClr val="dk1"/>
                          </a:solidFill>
                          <a:effectLst/>
                          <a:latin typeface="Montserrat" panose="00000500000000000000" pitchFamily="2" charset="0"/>
                          <a:ea typeface="+mn-ea"/>
                          <a:cs typeface="+mn-cs"/>
                          <a:sym typeface="Arial"/>
                        </a:rPr>
                        <a:t>OASIS Small Business</a:t>
                      </a:r>
                      <a:r>
                        <a:rPr lang="en-US" sz="1400" b="0" i="0" u="none" strike="noStrike" cap="none" dirty="0">
                          <a:solidFill>
                            <a:schemeClr val="dk1"/>
                          </a:solidFill>
                          <a:effectLst/>
                          <a:latin typeface="Montserrat" panose="00000500000000000000" pitchFamily="2" charset="0"/>
                          <a:ea typeface="+mn-ea"/>
                          <a:cs typeface="+mn-cs"/>
                          <a:sym typeface="Arial"/>
                        </a:rPr>
                        <a:t> is a 100% Small Business Set-Aside</a:t>
                      </a:r>
                      <a:endParaRPr lang="en-US" sz="1400" kern="0" dirty="0">
                        <a:solidFill>
                          <a:schemeClr val="tx1"/>
                        </a:solidFill>
                        <a:latin typeface="Montserrat" panose="00000500000000000000" pitchFamily="2" charset="0"/>
                        <a:sym typeface="Arial"/>
                      </a:endParaRPr>
                    </a:p>
                    <a:p>
                      <a:pPr>
                        <a:buClr>
                          <a:srgbClr val="000000"/>
                        </a:buClr>
                      </a:pPr>
                      <a:endParaRPr lang="en-US" sz="1400" kern="0" dirty="0">
                        <a:solidFill>
                          <a:schemeClr val="tx1"/>
                        </a:solidFill>
                        <a:latin typeface="Montserrat" panose="00000500000000000000" pitchFamily="2"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1" i="0" u="none" strike="noStrike" cap="none" dirty="0">
                          <a:solidFill>
                            <a:schemeClr val="dk1"/>
                          </a:solidFill>
                          <a:effectLst/>
                          <a:latin typeface="Montserrat" panose="00000500000000000000" pitchFamily="2" charset="0"/>
                          <a:ea typeface="+mn-ea"/>
                          <a:cs typeface="+mn-cs"/>
                          <a:sym typeface="Arial"/>
                        </a:rPr>
                        <a:t>OASIS 8(a)</a:t>
                      </a:r>
                      <a:r>
                        <a:rPr lang="en-US" sz="1400" b="0" i="0" u="none" strike="noStrike" cap="none" dirty="0">
                          <a:solidFill>
                            <a:schemeClr val="dk1"/>
                          </a:solidFill>
                          <a:effectLst/>
                          <a:latin typeface="Montserrat" panose="00000500000000000000" pitchFamily="2" charset="0"/>
                          <a:ea typeface="+mn-ea"/>
                          <a:cs typeface="+mn-cs"/>
                          <a:sym typeface="Arial"/>
                        </a:rPr>
                        <a:t> were developed to provide the 8(a) community expanded access to the OASIS contract program while creating more options for federal agencies to meet their 8(a) business development program goals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0" i="0" u="none" strike="noStrike" cap="none" dirty="0">
                        <a:solidFill>
                          <a:schemeClr val="dk1"/>
                        </a:solidFill>
                        <a:effectLst/>
                        <a:latin typeface="Montserrat" panose="00000500000000000000" pitchFamily="2" charset="0"/>
                        <a:ea typeface="+mn-ea"/>
                        <a:cs typeface="+mn-cs"/>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1400" b="1" i="0" u="none" strike="noStrike" cap="none" dirty="0">
                          <a:solidFill>
                            <a:schemeClr val="dk1"/>
                          </a:solidFill>
                          <a:effectLst/>
                          <a:latin typeface="Montserrat" panose="00000500000000000000" pitchFamily="2" charset="0"/>
                          <a:ea typeface="+mn-ea"/>
                          <a:cs typeface="+mn-cs"/>
                          <a:sym typeface="Arial"/>
                        </a:rPr>
                        <a:t>Core Services Include:</a:t>
                      </a:r>
                    </a:p>
                    <a:p>
                      <a:pPr marL="285750" indent="-285750" algn="l">
                        <a:lnSpc>
                          <a:spcPct val="100000"/>
                        </a:lnSpc>
                        <a:buFont typeface="Arial" panose="020B0604020202020204" pitchFamily="34" charset="0"/>
                        <a:buChar char="•"/>
                      </a:pPr>
                      <a:r>
                        <a:rPr lang="en-US" b="0" i="0" dirty="0">
                          <a:solidFill>
                            <a:srgbClr val="1B1B1B"/>
                          </a:solidFill>
                          <a:effectLst/>
                          <a:latin typeface="Source Sans Pro Web"/>
                        </a:rPr>
                        <a:t>Program management services</a:t>
                      </a:r>
                    </a:p>
                    <a:p>
                      <a:pPr marL="285750" indent="-285750" algn="l">
                        <a:lnSpc>
                          <a:spcPct val="100000"/>
                        </a:lnSpc>
                        <a:buFont typeface="Arial" panose="020B0604020202020204" pitchFamily="34" charset="0"/>
                        <a:buChar char="•"/>
                      </a:pPr>
                      <a:r>
                        <a:rPr lang="en-US" b="0" i="0" dirty="0">
                          <a:solidFill>
                            <a:srgbClr val="1B1B1B"/>
                          </a:solidFill>
                          <a:effectLst/>
                          <a:latin typeface="Source Sans Pro Web"/>
                        </a:rPr>
                        <a:t>Management consulting services;  </a:t>
                      </a:r>
                    </a:p>
                    <a:p>
                      <a:pPr marL="285750" indent="-285750" algn="l">
                        <a:lnSpc>
                          <a:spcPct val="100000"/>
                        </a:lnSpc>
                        <a:buFont typeface="Arial" panose="020B0604020202020204" pitchFamily="34" charset="0"/>
                        <a:buChar char="•"/>
                      </a:pPr>
                      <a:r>
                        <a:rPr lang="en-US" b="0" i="0" dirty="0">
                          <a:solidFill>
                            <a:srgbClr val="1B1B1B"/>
                          </a:solidFill>
                          <a:effectLst/>
                          <a:latin typeface="Source Sans Pro Web"/>
                        </a:rPr>
                        <a:t>Logistics services </a:t>
                      </a:r>
                    </a:p>
                    <a:p>
                      <a:pPr marL="285750" indent="-285750" algn="l">
                        <a:lnSpc>
                          <a:spcPct val="100000"/>
                        </a:lnSpc>
                        <a:buFont typeface="Arial" panose="020B0604020202020204" pitchFamily="34" charset="0"/>
                        <a:buChar char="•"/>
                      </a:pPr>
                      <a:r>
                        <a:rPr lang="en-US" b="0" i="0" dirty="0">
                          <a:solidFill>
                            <a:srgbClr val="1B1B1B"/>
                          </a:solidFill>
                          <a:effectLst/>
                          <a:latin typeface="Source Sans Pro Web"/>
                        </a:rPr>
                        <a:t>Engineering services  </a:t>
                      </a:r>
                    </a:p>
                    <a:p>
                      <a:pPr marL="285750" indent="-285750" algn="l">
                        <a:lnSpc>
                          <a:spcPct val="100000"/>
                        </a:lnSpc>
                        <a:buFont typeface="Arial" panose="020B0604020202020204" pitchFamily="34" charset="0"/>
                        <a:buChar char="•"/>
                      </a:pPr>
                      <a:r>
                        <a:rPr lang="en-US" b="0" i="0" dirty="0">
                          <a:solidFill>
                            <a:srgbClr val="1B1B1B"/>
                          </a:solidFill>
                          <a:effectLst/>
                          <a:latin typeface="Source Sans Pro Web"/>
                        </a:rPr>
                        <a:t>Scientific services</a:t>
                      </a:r>
                    </a:p>
                    <a:p>
                      <a:pPr marL="285750" indent="-285750" algn="l">
                        <a:lnSpc>
                          <a:spcPct val="100000"/>
                        </a:lnSpc>
                        <a:buFont typeface="Arial" panose="020B0604020202020204" pitchFamily="34" charset="0"/>
                        <a:buChar char="•"/>
                      </a:pPr>
                      <a:r>
                        <a:rPr lang="en-US" b="0" i="0" dirty="0">
                          <a:solidFill>
                            <a:srgbClr val="1B1B1B"/>
                          </a:solidFill>
                          <a:effectLst/>
                          <a:latin typeface="Source Sans Pro Web"/>
                        </a:rPr>
                        <a:t>Financial services. </a:t>
                      </a:r>
                      <a:endParaRPr lang="en-US" sz="1400" b="0" i="0" u="none" strike="noStrike" cap="none" dirty="0">
                        <a:solidFill>
                          <a:schemeClr val="dk1"/>
                        </a:solidFill>
                        <a:effectLst/>
                        <a:latin typeface="Montserrat" panose="00000500000000000000" pitchFamily="2" charset="0"/>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0" i="0" u="none" strike="noStrike" cap="none" dirty="0">
                        <a:solidFill>
                          <a:schemeClr val="dk1"/>
                        </a:solidFill>
                        <a:effectLst/>
                        <a:latin typeface="Montserrat" panose="00000500000000000000" pitchFamily="2" charset="0"/>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dirty="0">
                          <a:solidFill>
                            <a:srgbClr val="1B1B1B"/>
                          </a:solidFill>
                          <a:effectLst/>
                          <a:latin typeface="Montserrat" panose="00000500000000000000" pitchFamily="2" charset="0"/>
                        </a:rPr>
                        <a:t>OASIS Questions:  </a:t>
                      </a:r>
                      <a:r>
                        <a:rPr lang="en-US" sz="1400" u="sng" dirty="0">
                          <a:solidFill>
                            <a:srgbClr val="002060"/>
                          </a:solidFill>
                          <a:latin typeface="Montserrat" panose="00000500000000000000" pitchFamily="2" charset="0"/>
                        </a:rPr>
                        <a:t>Oasis@gsa.gov</a:t>
                      </a:r>
                      <a:endParaRPr lang="en-US" sz="1400" dirty="0">
                        <a:solidFill>
                          <a:srgbClr val="002060"/>
                        </a:solidFill>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dirty="0">
                        <a:solidFill>
                          <a:schemeClr val="tx1"/>
                        </a:solidFill>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tx1"/>
                          </a:solidFill>
                          <a:latin typeface="Montserrat" panose="00000500000000000000" pitchFamily="2" charset="0"/>
                        </a:rPr>
                        <a:t>Visit: www.gsa.gov/OASIS</a:t>
                      </a:r>
                    </a:p>
                  </a:txBody>
                  <a:tcPr marT="41564" marB="41564">
                    <a:solidFill>
                      <a:schemeClr val="bg1">
                        <a:lumMod val="95000"/>
                      </a:schemeClr>
                    </a:solidFill>
                  </a:tcPr>
                </a:tc>
                <a:tc>
                  <a:txBody>
                    <a:bodyPr/>
                    <a:lstStyle/>
                    <a:p>
                      <a:endParaRPr lang="en-US" sz="1400" b="1" dirty="0">
                        <a:solidFill>
                          <a:schemeClr val="tx1"/>
                        </a:solidFill>
                        <a:latin typeface="Montserrat" panose="00000500000000000000" pitchFamily="2" charset="0"/>
                      </a:endParaRPr>
                    </a:p>
                    <a:p>
                      <a:pPr marL="285750" indent="-285750">
                        <a:buFont typeface="Arial" panose="020B0604020202020204" pitchFamily="34" charset="0"/>
                        <a:buChar char="•"/>
                      </a:pPr>
                      <a:r>
                        <a:rPr lang="en-US" sz="1400" b="1" dirty="0">
                          <a:solidFill>
                            <a:schemeClr val="tx1"/>
                          </a:solidFill>
                          <a:latin typeface="Montserrat" panose="00000500000000000000" pitchFamily="2" charset="0"/>
                        </a:rPr>
                        <a:t>OASIS+  </a:t>
                      </a:r>
                      <a:r>
                        <a:rPr lang="en-US" sz="1400" b="0" dirty="0">
                          <a:solidFill>
                            <a:schemeClr val="tx1"/>
                          </a:solidFill>
                          <a:latin typeface="Montserrat" panose="00000500000000000000" pitchFamily="2" charset="0"/>
                        </a:rPr>
                        <a:t>is</a:t>
                      </a:r>
                      <a:r>
                        <a:rPr lang="en-US" sz="1400" b="1" dirty="0">
                          <a:solidFill>
                            <a:schemeClr val="tx1"/>
                          </a:solidFill>
                          <a:latin typeface="Montserrat" panose="00000500000000000000" pitchFamily="2" charset="0"/>
                        </a:rPr>
                        <a:t> </a:t>
                      </a:r>
                      <a:r>
                        <a:rPr lang="en-US" sz="1400" b="0" dirty="0">
                          <a:solidFill>
                            <a:schemeClr val="tx1"/>
                          </a:solidFill>
                          <a:latin typeface="Montserrat" panose="00000500000000000000" pitchFamily="2" charset="0"/>
                        </a:rPr>
                        <a:t>a</a:t>
                      </a:r>
                      <a:r>
                        <a:rPr lang="en-US" sz="1400" b="0" i="0" u="none" strike="noStrike" cap="none" baseline="0" dirty="0">
                          <a:solidFill>
                            <a:schemeClr val="dk1"/>
                          </a:solidFill>
                          <a:latin typeface="Montserrat" panose="00000500000000000000" pitchFamily="2" charset="0"/>
                          <a:ea typeface="+mn-ea"/>
                          <a:cs typeface="+mn-cs"/>
                          <a:sym typeface="Arial"/>
                        </a:rPr>
                        <a:t> suite of contracts that combines the scope of </a:t>
                      </a:r>
                      <a:r>
                        <a:rPr lang="en-US" sz="1400" b="1" i="0" u="none" strike="noStrike" cap="none" baseline="0" dirty="0">
                          <a:solidFill>
                            <a:schemeClr val="dk1"/>
                          </a:solidFill>
                          <a:latin typeface="Montserrat" panose="00000500000000000000" pitchFamily="2" charset="0"/>
                          <a:ea typeface="+mn-ea"/>
                          <a:cs typeface="+mn-cs"/>
                          <a:sym typeface="Arial"/>
                        </a:rPr>
                        <a:t>OASIS</a:t>
                      </a:r>
                      <a:r>
                        <a:rPr lang="en-US" sz="1400" b="0" i="0" u="none" strike="noStrike" cap="none" baseline="0" dirty="0">
                          <a:solidFill>
                            <a:schemeClr val="dk1"/>
                          </a:solidFill>
                          <a:latin typeface="Montserrat" panose="00000500000000000000" pitchFamily="2" charset="0"/>
                          <a:ea typeface="+mn-ea"/>
                          <a:cs typeface="+mn-cs"/>
                          <a:sym typeface="Arial"/>
                        </a:rPr>
                        <a:t>, Building, Maintenance &amp; Operations (BMO) and Human Capital &amp; Training Solutions (HCaTS) under one program</a:t>
                      </a:r>
                    </a:p>
                    <a:p>
                      <a:endParaRPr lang="en-US" sz="1400" b="0" i="0" u="none" strike="noStrike" cap="none" baseline="0" dirty="0">
                        <a:solidFill>
                          <a:schemeClr val="dk1"/>
                        </a:solidFill>
                        <a:latin typeface="Montserrat" panose="00000500000000000000" pitchFamily="2" charset="0"/>
                        <a:ea typeface="+mn-ea"/>
                        <a:cs typeface="+mn-cs"/>
                        <a:sym typeface="Arial"/>
                      </a:endParaRPr>
                    </a:p>
                    <a:p>
                      <a:pPr marL="285750" lvl="2" indent="-285750">
                        <a:buFont typeface="Courier New" panose="02070309020205020404" pitchFamily="49" charset="0"/>
                        <a:buChar char="o"/>
                      </a:pPr>
                      <a:r>
                        <a:rPr lang="en-US" sz="1400" b="0" i="0" u="none" strike="noStrike" cap="none" baseline="0" dirty="0">
                          <a:solidFill>
                            <a:schemeClr val="dk1"/>
                          </a:solidFill>
                          <a:latin typeface="Montserrat" panose="00000500000000000000" pitchFamily="2" charset="0"/>
                          <a:ea typeface="+mn-ea"/>
                          <a:cs typeface="+mn-cs"/>
                          <a:sym typeface="Arial"/>
                        </a:rPr>
                        <a:t>Designed to support federal agencies’ procurement requirements for services-based solutions</a:t>
                      </a:r>
                    </a:p>
                    <a:p>
                      <a:pPr marL="285750" lvl="2" indent="-285750">
                        <a:buFont typeface="Courier New" panose="02070309020205020404" pitchFamily="49" charset="0"/>
                        <a:buChar char="o"/>
                      </a:pPr>
                      <a:endParaRPr lang="en-US" sz="1400" b="0" i="0" u="none" strike="noStrike" cap="none" baseline="0" dirty="0">
                        <a:solidFill>
                          <a:schemeClr val="dk1"/>
                        </a:solidFill>
                        <a:latin typeface="Montserrat" panose="00000500000000000000" pitchFamily="2" charset="0"/>
                        <a:ea typeface="+mn-ea"/>
                        <a:cs typeface="+mn-cs"/>
                        <a:sym typeface="Arial"/>
                      </a:endParaRPr>
                    </a:p>
                    <a:p>
                      <a:pPr marL="285750" lvl="2" indent="-285750">
                        <a:buFont typeface="Courier New" panose="02070309020205020404" pitchFamily="49" charset="0"/>
                        <a:buChar char="o"/>
                      </a:pPr>
                      <a:r>
                        <a:rPr lang="en-US" sz="1400" b="0" i="0" u="none" strike="noStrike" cap="none" baseline="0" dirty="0">
                          <a:solidFill>
                            <a:schemeClr val="dk1"/>
                          </a:solidFill>
                          <a:latin typeface="Montserrat" panose="00000500000000000000" pitchFamily="2" charset="0"/>
                          <a:ea typeface="+mn-ea"/>
                          <a:cs typeface="+mn-cs"/>
                          <a:sym typeface="Arial"/>
                        </a:rPr>
                        <a:t>Access to highly qualified contractors</a:t>
                      </a:r>
                      <a:r>
                        <a:rPr lang="en-US" sz="1400" b="1" i="0" u="none" strike="noStrike" cap="none" baseline="0" dirty="0">
                          <a:solidFill>
                            <a:schemeClr val="dk1"/>
                          </a:solidFill>
                          <a:latin typeface="Montserrat" panose="00000500000000000000" pitchFamily="2" charset="0"/>
                          <a:ea typeface="+mn-ea"/>
                          <a:cs typeface="+mn-cs"/>
                          <a:sym typeface="Arial"/>
                        </a:rPr>
                        <a:t> </a:t>
                      </a:r>
                      <a:r>
                        <a:rPr lang="en-US" sz="1400" b="0" i="0" u="none" strike="noStrike" cap="none" baseline="0" dirty="0">
                          <a:solidFill>
                            <a:schemeClr val="dk1"/>
                          </a:solidFill>
                          <a:latin typeface="Montserrat" panose="00000500000000000000" pitchFamily="2" charset="0"/>
                          <a:ea typeface="+mn-ea"/>
                          <a:cs typeface="+mn-cs"/>
                          <a:sym typeface="Arial"/>
                        </a:rPr>
                        <a:t>of all sizes from multiple industries </a:t>
                      </a:r>
                    </a:p>
                    <a:p>
                      <a:endParaRPr lang="en-US" sz="1700" b="1" dirty="0">
                        <a:solidFill>
                          <a:schemeClr val="tx1"/>
                        </a:solidFill>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tx1"/>
                          </a:solidFill>
                          <a:latin typeface="Montserrat" panose="00000500000000000000" pitchFamily="2" charset="0"/>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tx1"/>
                          </a:solidFill>
                          <a:latin typeface="Montserrat" panose="00000500000000000000" pitchFamily="2" charset="0"/>
                        </a:rPr>
                        <a:t>OASIS+ Questions: </a:t>
                      </a:r>
                      <a:r>
                        <a:rPr lang="en-US" sz="1400" b="0" i="0" u="none" strike="noStrike" cap="none" dirty="0">
                          <a:solidFill>
                            <a:schemeClr val="dk1"/>
                          </a:solidFill>
                          <a:effectLst/>
                          <a:latin typeface="Montserrat" panose="00000500000000000000" pitchFamily="2" charset="0"/>
                          <a:ea typeface="+mn-ea"/>
                          <a:cs typeface="+mn-cs"/>
                          <a:sym typeface="Arial"/>
                        </a:rPr>
                        <a:t> </a:t>
                      </a:r>
                      <a:r>
                        <a:rPr lang="en-US" sz="1400" b="0" i="0" u="sng" strike="noStrike" cap="none" dirty="0">
                          <a:solidFill>
                            <a:schemeClr val="dk1"/>
                          </a:solidFill>
                          <a:effectLst/>
                          <a:latin typeface="Montserrat" panose="00000500000000000000" pitchFamily="2" charset="0"/>
                          <a:ea typeface="+mn-ea"/>
                          <a:cs typeface="+mn-cs"/>
                          <a:sym typeface="Arial"/>
                        </a:rPr>
                        <a:t>PSHC-dev@gsa.gov</a:t>
                      </a:r>
                      <a:r>
                        <a:rPr lang="en-US" sz="1400" b="1" dirty="0">
                          <a:solidFill>
                            <a:schemeClr val="tx1"/>
                          </a:solidFill>
                          <a:latin typeface="Montserrat" panose="00000500000000000000" pitchFamily="2" charset="0"/>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dirty="0">
                        <a:solidFill>
                          <a:schemeClr val="tx1"/>
                        </a:solidFill>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tx1"/>
                          </a:solidFill>
                          <a:latin typeface="Montserrat" panose="00000500000000000000" pitchFamily="2" charset="0"/>
                        </a:rPr>
                        <a:t>Visit: OASIS+ Interact Community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dirty="0">
                          <a:solidFill>
                            <a:schemeClr val="tx1"/>
                          </a:solidFill>
                          <a:latin typeface="Montserrat" panose="00000500000000000000" pitchFamily="2" charset="0"/>
                          <a:hlinkClick r:id="rId3"/>
                        </a:rPr>
                        <a:t>https://buy.gsa.gov/interact/community/196/activity-feed</a:t>
                      </a:r>
                      <a:endParaRPr lang="en-US" sz="1700" b="0" dirty="0">
                        <a:solidFill>
                          <a:schemeClr val="tx1"/>
                        </a:solidFill>
                        <a:latin typeface="Montserrat" panose="00000500000000000000" pitchFamily="2" charset="0"/>
                      </a:endParaRPr>
                    </a:p>
                  </a:txBody>
                  <a:tcPr marT="41564" marB="41564">
                    <a:solidFill>
                      <a:schemeClr val="bg1">
                        <a:lumMod val="95000"/>
                      </a:schemeClr>
                    </a:solidFill>
                  </a:tcPr>
                </a:tc>
                <a:extLst>
                  <a:ext uri="{0D108BD9-81ED-4DB2-BD59-A6C34878D82A}">
                    <a16:rowId xmlns:a16="http://schemas.microsoft.com/office/drawing/2014/main" val="2195429393"/>
                  </a:ext>
                </a:extLst>
              </a:tr>
              <a:tr h="38160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kern="1200" dirty="0">
                        <a:solidFill>
                          <a:schemeClr val="tx1"/>
                        </a:solidFill>
                        <a:effectLst/>
                        <a:latin typeface="Arial" panose="020B0604020202020204" pitchFamily="34" charset="0"/>
                        <a:ea typeface="+mn-ea"/>
                        <a:cs typeface="Arial" panose="020B0604020202020204" pitchFamily="34" charset="0"/>
                      </a:endParaRPr>
                    </a:p>
                  </a:txBody>
                  <a:tcPr marT="41564" marB="41564"/>
                </a:tc>
                <a:tc hMerge="1">
                  <a:txBody>
                    <a:bodyPr/>
                    <a:lstStyle/>
                    <a:p>
                      <a:endParaRPr lang="en-US" sz="1800" kern="1200" dirty="0">
                        <a:solidFill>
                          <a:srgbClr val="002060"/>
                        </a:solidFill>
                        <a:effectLst/>
                        <a:latin typeface="+mn-lt"/>
                        <a:ea typeface="+mn-ea"/>
                        <a:cs typeface="+mn-cs"/>
                      </a:endParaRPr>
                    </a:p>
                    <a:p>
                      <a:r>
                        <a:rPr lang="en-US" sz="1800" kern="1200" dirty="0">
                          <a:solidFill>
                            <a:srgbClr val="002060"/>
                          </a:solidFill>
                          <a:effectLst/>
                          <a:latin typeface="+mn-lt"/>
                          <a:ea typeface="+mn-ea"/>
                          <a:cs typeface="+mn-cs"/>
                        </a:rPr>
                        <a:t>Email:  </a:t>
                      </a:r>
                      <a:r>
                        <a:rPr lang="en-US" sz="1800" u="sng" kern="1200" dirty="0">
                          <a:solidFill>
                            <a:srgbClr val="002060"/>
                          </a:solidFill>
                          <a:effectLst/>
                          <a:latin typeface="+mn-lt"/>
                          <a:ea typeface="+mn-ea"/>
                          <a:cs typeface="+mn-cs"/>
                          <a:hlinkClick r:id="" action="ppaction://noaction">
                            <a:extLst>
                              <a:ext uri="{A12FA001-AC4F-418D-AE19-62706E023703}">
                                <ahyp:hlinkClr xmlns:ahyp="http://schemas.microsoft.com/office/drawing/2018/hyperlinkcolor" val="tx"/>
                              </a:ext>
                            </a:extLst>
                          </a:hlinkClick>
                        </a:rPr>
                        <a:t>MASPMO@gsa.gov</a:t>
                      </a:r>
                      <a:endParaRPr lang="en-US" sz="1800" dirty="0">
                        <a:solidFill>
                          <a:srgbClr val="002060"/>
                        </a:solidFill>
                      </a:endParaRPr>
                    </a:p>
                  </a:txBody>
                  <a:tcPr>
                    <a:solidFill>
                      <a:srgbClr val="E3EBF5"/>
                    </a:solidFill>
                  </a:tcPr>
                </a:tc>
                <a:extLst>
                  <a:ext uri="{0D108BD9-81ED-4DB2-BD59-A6C34878D82A}">
                    <a16:rowId xmlns:a16="http://schemas.microsoft.com/office/drawing/2014/main" val="3700234296"/>
                  </a:ext>
                </a:extLst>
              </a:tr>
            </a:tbl>
          </a:graphicData>
        </a:graphic>
      </p:graphicFrame>
      <p:pic>
        <p:nvPicPr>
          <p:cNvPr id="5" name="Google Shape;165;p23">
            <a:extLst>
              <a:ext uri="{FF2B5EF4-FFF2-40B4-BE49-F238E27FC236}">
                <a16:creationId xmlns:a16="http://schemas.microsoft.com/office/drawing/2014/main" id="{D7619E09-E973-4762-B7B4-F436FA737A69}"/>
              </a:ext>
            </a:extLst>
          </p:cNvPr>
          <p:cNvPicPr preferRelativeResize="0"/>
          <p:nvPr/>
        </p:nvPicPr>
        <p:blipFill rotWithShape="1">
          <a:blip r:embed="rId4">
            <a:alphaModFix/>
          </a:blip>
          <a:srcRect/>
          <a:stretch/>
        </p:blipFill>
        <p:spPr>
          <a:xfrm>
            <a:off x="76200" y="45203"/>
            <a:ext cx="990600" cy="990600"/>
          </a:xfrm>
          <a:prstGeom prst="rect">
            <a:avLst/>
          </a:prstGeom>
          <a:noFill/>
          <a:ln>
            <a:noFill/>
          </a:ln>
        </p:spPr>
      </p:pic>
      <p:pic>
        <p:nvPicPr>
          <p:cNvPr id="2" name="Picture 1">
            <a:extLst>
              <a:ext uri="{FF2B5EF4-FFF2-40B4-BE49-F238E27FC236}">
                <a16:creationId xmlns:a16="http://schemas.microsoft.com/office/drawing/2014/main" id="{F6A9B7E4-332A-E932-6F7F-B4737191D7F9}"/>
              </a:ext>
            </a:extLst>
          </p:cNvPr>
          <p:cNvPicPr>
            <a:picLocks noChangeAspect="1"/>
          </p:cNvPicPr>
          <p:nvPr/>
        </p:nvPicPr>
        <p:blipFill>
          <a:blip r:embed="rId5"/>
          <a:stretch>
            <a:fillRect/>
          </a:stretch>
        </p:blipFill>
        <p:spPr>
          <a:xfrm>
            <a:off x="0" y="-220"/>
            <a:ext cx="12192000" cy="1085850"/>
          </a:xfrm>
          <a:prstGeom prst="rect">
            <a:avLst/>
          </a:prstGeom>
        </p:spPr>
      </p:pic>
      <p:sp>
        <p:nvSpPr>
          <p:cNvPr id="9" name="TextBox 8">
            <a:extLst>
              <a:ext uri="{FF2B5EF4-FFF2-40B4-BE49-F238E27FC236}">
                <a16:creationId xmlns:a16="http://schemas.microsoft.com/office/drawing/2014/main" id="{32EC6D51-3DDB-387A-091D-6D893C64AD32}"/>
              </a:ext>
            </a:extLst>
          </p:cNvPr>
          <p:cNvSpPr txBox="1"/>
          <p:nvPr/>
        </p:nvSpPr>
        <p:spPr>
          <a:xfrm>
            <a:off x="2743199" y="193659"/>
            <a:ext cx="90931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 </a:t>
            </a:r>
            <a:r>
              <a:rPr kumimoji="0" lang="en-US" sz="20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One Acquisition Solution for Integrated Services (OASIS) </a:t>
            </a:r>
          </a:p>
        </p:txBody>
      </p:sp>
      <p:pic>
        <p:nvPicPr>
          <p:cNvPr id="6" name="Google Shape;222;p41">
            <a:extLst>
              <a:ext uri="{FF2B5EF4-FFF2-40B4-BE49-F238E27FC236}">
                <a16:creationId xmlns:a16="http://schemas.microsoft.com/office/drawing/2014/main" id="{9F236112-B06C-89A3-2DD7-EFF7BC79ACFB}"/>
              </a:ext>
            </a:extLst>
          </p:cNvPr>
          <p:cNvPicPr preferRelativeResize="0"/>
          <p:nvPr/>
        </p:nvPicPr>
        <p:blipFill rotWithShape="1">
          <a:blip r:embed="rId6">
            <a:alphaModFix/>
          </a:blip>
          <a:srcRect/>
          <a:stretch/>
        </p:blipFill>
        <p:spPr>
          <a:xfrm>
            <a:off x="149470" y="78670"/>
            <a:ext cx="762616" cy="701666"/>
          </a:xfrm>
          <a:prstGeom prst="rect">
            <a:avLst/>
          </a:prstGeom>
          <a:noFill/>
          <a:ln>
            <a:noFill/>
          </a:ln>
        </p:spPr>
      </p:pic>
      <p:sp>
        <p:nvSpPr>
          <p:cNvPr id="7" name="Rectangle 6">
            <a:extLst>
              <a:ext uri="{FF2B5EF4-FFF2-40B4-BE49-F238E27FC236}">
                <a16:creationId xmlns:a16="http://schemas.microsoft.com/office/drawing/2014/main" id="{18B6B553-2297-5A67-F8D4-B11A687F8837}"/>
              </a:ext>
            </a:extLst>
          </p:cNvPr>
          <p:cNvSpPr/>
          <p:nvPr/>
        </p:nvSpPr>
        <p:spPr>
          <a:xfrm>
            <a:off x="-2" y="6803573"/>
            <a:ext cx="12192000" cy="97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82690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2"/>
          <p:cNvSpPr/>
          <p:nvPr/>
        </p:nvSpPr>
        <p:spPr>
          <a:xfrm>
            <a:off x="0" y="0"/>
            <a:ext cx="12188825" cy="1086358"/>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76" name="Google Shape;376;p32"/>
          <p:cNvSpPr/>
          <p:nvPr/>
        </p:nvSpPr>
        <p:spPr>
          <a:xfrm>
            <a:off x="0" y="0"/>
            <a:ext cx="3991228" cy="1086358"/>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77" name="Google Shape;377;p32"/>
          <p:cNvSpPr txBox="1"/>
          <p:nvPr/>
        </p:nvSpPr>
        <p:spPr>
          <a:xfrm>
            <a:off x="1581149" y="48850"/>
            <a:ext cx="10448925" cy="813674"/>
          </a:xfrm>
          <a:prstGeom prst="rect">
            <a:avLst/>
          </a:prstGeom>
          <a:noFill/>
          <a:ln>
            <a:noFill/>
          </a:ln>
        </p:spPr>
        <p:txBody>
          <a:bodyPr spcFirstLastPara="1" wrap="square" lIns="0" tIns="13325" rIns="0" bIns="0" anchor="t" anchorCtr="0">
            <a:spAutoFit/>
          </a:bodyPr>
          <a:lstStyle/>
          <a:p>
            <a:pPr marL="48133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0" u="none" strike="noStrike" kern="0" cap="none" spc="0" normalizeH="0" baseline="0" noProof="0" dirty="0">
                <a:ln>
                  <a:noFill/>
                </a:ln>
                <a:solidFill>
                  <a:srgbClr val="FFFFFF"/>
                </a:solidFill>
                <a:effectLst/>
                <a:uLnTx/>
                <a:uFillTx/>
                <a:latin typeface="Arial"/>
                <a:ea typeface="Arial"/>
                <a:cs typeface="Arial"/>
                <a:sym typeface="Arial"/>
              </a:rPr>
              <a:t>A</a:t>
            </a:r>
            <a:r>
              <a:rPr kumimoji="0" lang="en-US" sz="2600" b="1" i="0" u="none" strike="noStrike" kern="0" cap="none" spc="0" normalizeH="0" baseline="0" noProof="0" dirty="0">
                <a:ln>
                  <a:noFill/>
                </a:ln>
                <a:solidFill>
                  <a:srgbClr val="FFFFFF"/>
                </a:solidFill>
                <a:effectLst/>
                <a:uLnTx/>
                <a:uFillTx/>
                <a:latin typeface="Arial"/>
                <a:ea typeface="+mn-ea"/>
                <a:cs typeface="Arial"/>
                <a:sym typeface="Arial"/>
              </a:rPr>
              <a:t>CCESSING FEDERAL CONTRACT OPPORTUNITIES</a:t>
            </a:r>
            <a:r>
              <a:rPr kumimoji="0" lang="en-US" sz="2600" b="1"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sz="2600" b="1" i="0" u="none" strike="noStrike" kern="0" cap="none" spc="0" normalizeH="0" baseline="0" noProof="0" dirty="0">
                <a:ln>
                  <a:noFill/>
                </a:ln>
                <a:solidFill>
                  <a:srgbClr val="FFFFFF"/>
                </a:solidFill>
                <a:effectLst/>
                <a:uLnTx/>
                <a:uFillTx/>
                <a:latin typeface="Arial"/>
                <a:ea typeface="+mn-ea"/>
                <a:cs typeface="Arial"/>
                <a:sym typeface="Arial"/>
              </a:rPr>
              <a:t>CONT</a:t>
            </a:r>
            <a:r>
              <a:rPr kumimoji="0" lang="en-US" sz="2600" b="1" i="0" u="none" strike="noStrike" kern="0" cap="none" spc="0" normalizeH="0" baseline="0" noProof="0" dirty="0">
                <a:ln>
                  <a:noFill/>
                </a:ln>
                <a:solidFill>
                  <a:srgbClr val="FFFFFF"/>
                </a:solidFill>
                <a:effectLst/>
                <a:uLnTx/>
                <a:uFillTx/>
                <a:latin typeface="Arial"/>
                <a:ea typeface="Arial"/>
                <a:cs typeface="Arial"/>
                <a:sym typeface="Arial"/>
              </a:rPr>
              <a:t>.)</a:t>
            </a:r>
            <a:endParaRPr kumimoji="0" lang="en-US" sz="2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79" name="Google Shape;379;p32"/>
          <p:cNvSpPr/>
          <p:nvPr/>
        </p:nvSpPr>
        <p:spPr>
          <a:xfrm>
            <a:off x="443758" y="1408607"/>
            <a:ext cx="4625787" cy="4937760"/>
          </a:xfrm>
          <a:prstGeom prst="rect">
            <a:avLst/>
          </a:prstGeom>
          <a:solidFill>
            <a:schemeClr val="bg1">
              <a:lumMod val="95000"/>
            </a:schemeClr>
          </a:solidFill>
          <a:ln>
            <a:noFill/>
          </a:ln>
        </p:spPr>
        <p:txBody>
          <a:bodyPr spcFirstLastPara="1" wrap="square" lIns="91425" tIns="45700" rIns="91425" bIns="45700" anchor="t" anchorCtr="0">
            <a:noAutofit/>
          </a:bodyPr>
          <a:lstStyle/>
          <a:p>
            <a:pPr marL="285750" marR="0" lvl="0" indent="-17145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600" b="0" i="0" u="none" strike="noStrike" kern="0" cap="none" spc="0" normalizeH="0" baseline="0" noProof="0" dirty="0">
              <a:ln>
                <a:noFill/>
              </a:ln>
              <a:solidFill>
                <a:srgbClr val="00206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2060"/>
              </a:buClr>
              <a:buSzPts val="1800"/>
              <a:buFont typeface="Arial"/>
              <a:buChar char="•"/>
              <a:tabLst/>
              <a:defRPr/>
            </a:pPr>
            <a:r>
              <a:rPr kumimoji="0" lang="en-US" sz="1600" b="0" i="0" u="none" strike="noStrike" kern="0" cap="none" spc="0" normalizeH="0" baseline="0" noProof="0" dirty="0">
                <a:ln>
                  <a:noFill/>
                </a:ln>
                <a:solidFill>
                  <a:srgbClr val="000000"/>
                </a:solidFill>
                <a:effectLst/>
                <a:uLnTx/>
                <a:uFillTx/>
                <a:latin typeface="Montserrat" panose="00000500000000000000" pitchFamily="2" charset="0"/>
                <a:ea typeface="Arial"/>
                <a:cs typeface="Arial"/>
                <a:sym typeface="Arial"/>
              </a:rPr>
              <a:t>When a large business receives a federal contract over $750,000 ($1.5 million for construction contracts) </a:t>
            </a:r>
            <a:endParaRPr kumimoji="0" sz="1600" b="0" i="0" u="none" strike="noStrike" kern="0" cap="none" spc="0" normalizeH="0" baseline="0" noProof="0" dirty="0">
              <a:ln>
                <a:noFill/>
              </a:ln>
              <a:solidFill>
                <a:srgbClr val="000000"/>
              </a:solidFill>
              <a:effectLst/>
              <a:uLnTx/>
              <a:uFillTx/>
              <a:latin typeface="Montserrat" panose="00000500000000000000" pitchFamily="2" charset="0"/>
              <a:ea typeface="+mn-ea"/>
              <a:cs typeface="Arial"/>
              <a:sym typeface="Arial"/>
            </a:endParaRPr>
          </a:p>
          <a:p>
            <a:pPr marL="285750" marR="0" lvl="0" indent="-17145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600" b="0" i="0" u="none" strike="noStrike" kern="0" cap="none" spc="0" normalizeH="0" baseline="0" noProof="0" dirty="0">
              <a:ln>
                <a:noFill/>
              </a:ln>
              <a:solidFill>
                <a:srgbClr val="000000"/>
              </a:solidFill>
              <a:effectLst/>
              <a:uLnTx/>
              <a:uFillTx/>
              <a:latin typeface="Montserrat" panose="00000500000000000000" pitchFamily="2" charset="0"/>
              <a:ea typeface="Arial"/>
              <a:cs typeface="Arial"/>
              <a:sym typeface="Arial"/>
            </a:endParaRPr>
          </a:p>
          <a:p>
            <a:pPr marL="285750" marR="0" lvl="0" indent="-17145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lang="en-US" sz="1600" b="0" i="0" u="none" strike="noStrike" kern="0" cap="none" spc="0" normalizeH="0" baseline="0" noProof="0" dirty="0">
              <a:ln>
                <a:noFill/>
              </a:ln>
              <a:solidFill>
                <a:srgbClr val="000000"/>
              </a:solidFill>
              <a:effectLst/>
              <a:uLnTx/>
              <a:uFillTx/>
              <a:latin typeface="Montserrat" panose="00000500000000000000" pitchFamily="2" charset="0"/>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2060"/>
              </a:buClr>
              <a:buSzPts val="1800"/>
              <a:buFont typeface="Arial"/>
              <a:buChar char="•"/>
              <a:tabLst/>
              <a:defRPr/>
            </a:pPr>
            <a:r>
              <a:rPr kumimoji="0" lang="en-US" sz="1600" b="0" i="0" u="none" strike="noStrike" kern="0" cap="none" spc="0" normalizeH="0" baseline="0" noProof="0" dirty="0">
                <a:ln>
                  <a:noFill/>
                </a:ln>
                <a:solidFill>
                  <a:srgbClr val="000000"/>
                </a:solidFill>
                <a:effectLst/>
                <a:uLnTx/>
                <a:uFillTx/>
                <a:latin typeface="Montserrat" panose="00000500000000000000" pitchFamily="2" charset="0"/>
                <a:ea typeface="Arial"/>
                <a:cs typeface="Arial"/>
                <a:sym typeface="Arial"/>
              </a:rPr>
              <a:t>Utilize GSA's Subcontracting Directory and </a:t>
            </a:r>
            <a:r>
              <a:rPr kumimoji="0" lang="en-US" sz="1600" b="0" i="0" u="sng" strike="noStrike" kern="0" cap="none" spc="0" normalizeH="0" baseline="0" noProof="0" dirty="0">
                <a:ln>
                  <a:noFill/>
                </a:ln>
                <a:solidFill>
                  <a:srgbClr val="000000"/>
                </a:solidFill>
                <a:effectLst/>
                <a:uLnTx/>
                <a:uFillTx/>
                <a:latin typeface="Montserrat" panose="00000500000000000000" pitchFamily="2" charset="0"/>
                <a:ea typeface="Arial"/>
                <a:cs typeface="Arial"/>
                <a:sym typeface="Arial"/>
                <a:hlinkClick r:id="rId5">
                  <a:extLst>
                    <a:ext uri="{A12FA001-AC4F-418D-AE19-62706E023703}">
                      <ahyp:hlinkClr xmlns:ahyp="http://schemas.microsoft.com/office/drawing/2018/hyperlinkcolor" val="tx"/>
                    </a:ext>
                  </a:extLst>
                </a:hlinkClick>
              </a:rPr>
              <a:t>GSA’s eLibrary</a:t>
            </a:r>
            <a:r>
              <a:rPr kumimoji="0" lang="en-US" sz="1600" b="0" i="0" u="none" strike="noStrike" kern="0" cap="none" spc="0" normalizeH="0" baseline="0" noProof="0" dirty="0">
                <a:ln>
                  <a:noFill/>
                </a:ln>
                <a:solidFill>
                  <a:srgbClr val="000000"/>
                </a:solidFill>
                <a:effectLst/>
                <a:uLnTx/>
                <a:uFillTx/>
                <a:latin typeface="Montserrat" panose="00000500000000000000" pitchFamily="2" charset="0"/>
                <a:ea typeface="Arial"/>
                <a:cs typeface="Arial"/>
                <a:sym typeface="Arial"/>
              </a:rPr>
              <a:t> to find potential large prime business contractors.</a:t>
            </a:r>
          </a:p>
          <a:p>
            <a:pPr marL="285750" marR="0" lvl="0" indent="-285750" algn="l" defTabSz="914400" rtl="0" eaLnBrk="1" fontAlgn="auto" latinLnBrk="0" hangingPunct="1">
              <a:lnSpc>
                <a:spcPct val="100000"/>
              </a:lnSpc>
              <a:spcBef>
                <a:spcPts val="0"/>
              </a:spcBef>
              <a:spcAft>
                <a:spcPts val="0"/>
              </a:spcAft>
              <a:buClr>
                <a:srgbClr val="002060"/>
              </a:buClr>
              <a:buSzPts val="1800"/>
              <a:buFont typeface="Arial"/>
              <a:buChar char="•"/>
              <a:tabLst/>
              <a:defRPr/>
            </a:pPr>
            <a:endParaRPr kumimoji="0" lang="en-US" sz="1600" b="0" i="0" u="none" strike="noStrike" kern="0" cap="none" spc="0" normalizeH="0" baseline="0" noProof="0" dirty="0">
              <a:ln>
                <a:noFill/>
              </a:ln>
              <a:solidFill>
                <a:srgbClr val="000000"/>
              </a:solidFill>
              <a:effectLst/>
              <a:uLnTx/>
              <a:uFillTx/>
              <a:latin typeface="Montserrat" panose="00000500000000000000" pitchFamily="2" charset="0"/>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2060"/>
              </a:buClr>
              <a:buSzPts val="1800"/>
              <a:buFont typeface="Arial"/>
              <a:buChar char="•"/>
              <a:tabLst/>
              <a:defRPr/>
            </a:pPr>
            <a:r>
              <a:rPr kumimoji="0" lang="en-US" sz="1600" b="0" i="0" u="none" strike="noStrike" kern="0" cap="none" spc="0" normalizeH="0" baseline="0" noProof="0" dirty="0">
                <a:ln>
                  <a:noFill/>
                </a:ln>
                <a:solidFill>
                  <a:srgbClr val="000000"/>
                </a:solidFill>
                <a:effectLst/>
                <a:uLnTx/>
                <a:uFillTx/>
                <a:latin typeface="Montserrat" panose="00000500000000000000" pitchFamily="2" charset="0"/>
                <a:ea typeface="Arial"/>
                <a:cs typeface="Arial"/>
                <a:sym typeface="Arial"/>
              </a:rPr>
              <a:t>Small businesses must contact prime contractors directly </a:t>
            </a:r>
            <a:endParaRPr kumimoji="0" lang="en-US" sz="1600" b="0" i="0" u="none" strike="noStrike" kern="0" cap="none" spc="0" normalizeH="0" baseline="0" noProof="0" dirty="0">
              <a:ln>
                <a:noFill/>
              </a:ln>
              <a:solidFill>
                <a:srgbClr val="000000"/>
              </a:solidFill>
              <a:effectLst/>
              <a:uLnTx/>
              <a:uFillTx/>
              <a:latin typeface="Montserrat" panose="00000500000000000000" pitchFamily="2" charset="0"/>
              <a:ea typeface="+mn-ea"/>
              <a:cs typeface="Arial"/>
              <a:sym typeface="Arial"/>
            </a:endParaRPr>
          </a:p>
          <a:p>
            <a:pPr marL="285750" marR="0" lvl="0" indent="-17145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000" b="0" i="0" u="none" strike="noStrike" kern="0" cap="none" spc="0" normalizeH="0" baseline="0" noProof="0" dirty="0">
                <a:ln>
                  <a:noFill/>
                </a:ln>
                <a:solidFill>
                  <a:srgbClr val="000000"/>
                </a:solidFill>
                <a:effectLst/>
                <a:uLnTx/>
                <a:uFillTx/>
                <a:latin typeface="Montserrat" panose="00000500000000000000" pitchFamily="2" charset="0"/>
                <a:ea typeface="Calibri"/>
                <a:cs typeface="Calibri"/>
                <a:sym typeface="Calibri"/>
              </a:rPr>
              <a:t>       </a:t>
            </a:r>
          </a:p>
          <a:p>
            <a:pPr marL="285750" marR="0" lvl="0" indent="-17145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lang="en-US" sz="2000" b="0" i="0" u="none" strike="noStrike" kern="0" cap="none" spc="0" normalizeH="0" baseline="0" noProof="0" dirty="0">
              <a:ln>
                <a:noFill/>
              </a:ln>
              <a:solidFill>
                <a:srgbClr val="000000"/>
              </a:solidFill>
              <a:effectLst/>
              <a:uLnTx/>
              <a:uFillTx/>
              <a:latin typeface="Montserrat" panose="00000500000000000000" pitchFamily="2" charset="0"/>
              <a:ea typeface="Calibri"/>
              <a:cs typeface="Calibri"/>
              <a:sym typeface="Calibri"/>
            </a:endParaRPr>
          </a:p>
          <a:p>
            <a:pPr marL="285750" marR="0" lvl="0" indent="-171450" algn="ctr" defTabSz="914400" rtl="0" eaLnBrk="1" fontAlgn="auto" latinLnBrk="0" hangingPunct="1">
              <a:lnSpc>
                <a:spcPct val="15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dirty="0">
                <a:ln>
                  <a:noFill/>
                </a:ln>
                <a:solidFill>
                  <a:srgbClr val="000000"/>
                </a:solidFill>
                <a:effectLst/>
                <a:uLnTx/>
                <a:uFillTx/>
                <a:latin typeface="Montserrat" panose="00000500000000000000" pitchFamily="2" charset="0"/>
                <a:ea typeface="Calibri"/>
                <a:cs typeface="Calibri"/>
                <a:sym typeface="Calibri"/>
              </a:rPr>
              <a:t>www.gsa.gov/subdirectory</a:t>
            </a:r>
          </a:p>
          <a:p>
            <a:pPr marL="285750" marR="0" lvl="0" indent="-171450" algn="ctr" defTabSz="914400" rtl="0" eaLnBrk="1" fontAlgn="auto" latinLnBrk="0" hangingPunct="1">
              <a:lnSpc>
                <a:spcPct val="15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dirty="0">
                <a:ln>
                  <a:noFill/>
                </a:ln>
                <a:solidFill>
                  <a:srgbClr val="000000"/>
                </a:solidFill>
                <a:effectLst/>
                <a:uLnTx/>
                <a:uFillTx/>
                <a:latin typeface="Montserrat" panose="00000500000000000000" pitchFamily="2" charset="0"/>
                <a:ea typeface="Calibri"/>
                <a:cs typeface="Calibri"/>
                <a:sym typeface="Calibri"/>
              </a:rPr>
              <a:t>www.gsaelibrary.gsa.gov</a:t>
            </a:r>
          </a:p>
          <a:p>
            <a:pPr marL="285750" marR="0" lvl="0" indent="-17145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2060"/>
              </a:solidFill>
              <a:effectLst/>
              <a:uLnTx/>
              <a:uFillTx/>
              <a:latin typeface="Calibri"/>
              <a:ea typeface="Calibri"/>
              <a:cs typeface="Calibri"/>
              <a:sym typeface="Calibri"/>
            </a:endParaRPr>
          </a:p>
        </p:txBody>
      </p:sp>
      <p:pic>
        <p:nvPicPr>
          <p:cNvPr id="2" name="Google Shape;165;p23">
            <a:extLst>
              <a:ext uri="{FF2B5EF4-FFF2-40B4-BE49-F238E27FC236}">
                <a16:creationId xmlns:a16="http://schemas.microsoft.com/office/drawing/2014/main" id="{21C8E606-5996-C94E-AD99-4618644FBB17}"/>
              </a:ext>
            </a:extLst>
          </p:cNvPr>
          <p:cNvPicPr preferRelativeResize="0"/>
          <p:nvPr/>
        </p:nvPicPr>
        <p:blipFill rotWithShape="1">
          <a:blip r:embed="rId6">
            <a:alphaModFix/>
          </a:blip>
          <a:srcRect/>
          <a:stretch/>
        </p:blipFill>
        <p:spPr>
          <a:xfrm>
            <a:off x="38100" y="0"/>
            <a:ext cx="990600" cy="990600"/>
          </a:xfrm>
          <a:prstGeom prst="rect">
            <a:avLst/>
          </a:prstGeom>
          <a:noFill/>
          <a:ln>
            <a:noFill/>
          </a:ln>
        </p:spPr>
      </p:pic>
      <p:pic>
        <p:nvPicPr>
          <p:cNvPr id="5" name="Picture 4">
            <a:extLst>
              <a:ext uri="{FF2B5EF4-FFF2-40B4-BE49-F238E27FC236}">
                <a16:creationId xmlns:a16="http://schemas.microsoft.com/office/drawing/2014/main" id="{0DDB9043-FB23-3F4A-56F7-F3347A9CDD8D}"/>
              </a:ext>
            </a:extLst>
          </p:cNvPr>
          <p:cNvPicPr>
            <a:picLocks noChangeAspect="1"/>
          </p:cNvPicPr>
          <p:nvPr/>
        </p:nvPicPr>
        <p:blipFill>
          <a:blip r:embed="rId7"/>
          <a:stretch>
            <a:fillRect/>
          </a:stretch>
        </p:blipFill>
        <p:spPr>
          <a:xfrm>
            <a:off x="5201941" y="1422245"/>
            <a:ext cx="6701228" cy="5029200"/>
          </a:xfrm>
          <a:prstGeom prst="rect">
            <a:avLst/>
          </a:prstGeom>
        </p:spPr>
      </p:pic>
      <p:pic>
        <p:nvPicPr>
          <p:cNvPr id="3" name="Picture 2">
            <a:extLst>
              <a:ext uri="{FF2B5EF4-FFF2-40B4-BE49-F238E27FC236}">
                <a16:creationId xmlns:a16="http://schemas.microsoft.com/office/drawing/2014/main" id="{79898BA0-2F2F-86CA-CC08-4CC79BD7D673}"/>
              </a:ext>
            </a:extLst>
          </p:cNvPr>
          <p:cNvPicPr>
            <a:picLocks noChangeAspect="1"/>
          </p:cNvPicPr>
          <p:nvPr/>
        </p:nvPicPr>
        <p:blipFill>
          <a:blip r:embed="rId8"/>
          <a:stretch>
            <a:fillRect/>
          </a:stretch>
        </p:blipFill>
        <p:spPr>
          <a:xfrm>
            <a:off x="0" y="-221"/>
            <a:ext cx="12192000" cy="1085850"/>
          </a:xfrm>
          <a:prstGeom prst="rect">
            <a:avLst/>
          </a:prstGeom>
        </p:spPr>
      </p:pic>
      <p:sp>
        <p:nvSpPr>
          <p:cNvPr id="378" name="Google Shape;378;p32"/>
          <p:cNvSpPr txBox="1"/>
          <p:nvPr/>
        </p:nvSpPr>
        <p:spPr>
          <a:xfrm>
            <a:off x="775442" y="118066"/>
            <a:ext cx="10972800" cy="787400"/>
          </a:xfrm>
          <a:prstGeom prst="rect">
            <a:avLst/>
          </a:prstGeom>
          <a:noFill/>
          <a:ln>
            <a:noFill/>
          </a:ln>
        </p:spPr>
        <p:txBody>
          <a:bodyPr spcFirstLastPara="1" wrap="square" lIns="91425" tIns="45700" rIns="91425" bIns="45700" anchor="t" anchorCtr="0">
            <a:normAutofit/>
          </a:bodyPr>
          <a:lstStyle/>
          <a:p>
            <a:pPr marL="0" marR="0" lvl="0" indent="0" algn="ctr" defTabSz="914400" rtl="0" eaLnBrk="1" fontAlgn="auto" latinLnBrk="0" hangingPunct="1">
              <a:lnSpc>
                <a:spcPct val="100000"/>
              </a:lnSpc>
              <a:spcBef>
                <a:spcPts val="0"/>
              </a:spcBef>
              <a:spcAft>
                <a:spcPts val="0"/>
              </a:spcAft>
              <a:buClr>
                <a:srgbClr val="002060"/>
              </a:buClr>
              <a:buSzPts val="2800"/>
              <a:buFont typeface="Arial"/>
              <a:buNone/>
              <a:tabLst/>
              <a:defRPr/>
            </a:pPr>
            <a:r>
              <a:rPr kumimoji="0" lang="en-US" sz="2000" b="1" i="0" u="none" strike="noStrike" kern="0" cap="none" spc="0" normalizeH="0" baseline="0" noProof="0" dirty="0">
                <a:ln>
                  <a:noFill/>
                </a:ln>
                <a:solidFill>
                  <a:srgbClr val="000000"/>
                </a:solidFill>
                <a:effectLst/>
                <a:uLnTx/>
                <a:uFillTx/>
                <a:latin typeface="Montserrat" panose="00000500000000000000" pitchFamily="2" charset="0"/>
                <a:ea typeface="Arial"/>
                <a:cs typeface="Arial"/>
                <a:sym typeface="Arial"/>
              </a:rPr>
              <a:t>GSA Subcontracting (Nationwide)</a:t>
            </a:r>
            <a:endParaRPr kumimoji="0" sz="2000" b="1" i="0" u="none" strike="noStrike" kern="0" cap="none" spc="0" normalizeH="0" baseline="0" noProof="0" dirty="0">
              <a:ln>
                <a:noFill/>
              </a:ln>
              <a:solidFill>
                <a:srgbClr val="000000"/>
              </a:solidFill>
              <a:effectLst/>
              <a:uLnTx/>
              <a:uFillTx/>
              <a:latin typeface="Montserrat" panose="00000500000000000000" pitchFamily="2" charset="0"/>
              <a:ea typeface="+mn-ea"/>
              <a:cs typeface="Arial"/>
              <a:sym typeface="Arial"/>
            </a:endParaRPr>
          </a:p>
        </p:txBody>
      </p:sp>
      <p:pic>
        <p:nvPicPr>
          <p:cNvPr id="6" name="Google Shape;165;p23">
            <a:extLst>
              <a:ext uri="{FF2B5EF4-FFF2-40B4-BE49-F238E27FC236}">
                <a16:creationId xmlns:a16="http://schemas.microsoft.com/office/drawing/2014/main" id="{12C96DD3-DEB7-8B00-A11A-CCD099C1A0DB}"/>
              </a:ext>
            </a:extLst>
          </p:cNvPr>
          <p:cNvPicPr preferRelativeResize="0"/>
          <p:nvPr/>
        </p:nvPicPr>
        <p:blipFill rotWithShape="1">
          <a:blip r:embed="rId6">
            <a:alphaModFix/>
          </a:blip>
          <a:srcRect/>
          <a:stretch/>
        </p:blipFill>
        <p:spPr>
          <a:xfrm>
            <a:off x="0" y="-7568"/>
            <a:ext cx="990600" cy="990600"/>
          </a:xfrm>
          <a:prstGeom prst="rect">
            <a:avLst/>
          </a:prstGeom>
          <a:noFill/>
          <a:ln>
            <a:noFill/>
          </a:ln>
        </p:spPr>
      </p:pic>
    </p:spTree>
    <p:extLst>
      <p:ext uri="{BB962C8B-B14F-4D97-AF65-F5344CB8AC3E}">
        <p14:creationId xmlns:p14="http://schemas.microsoft.com/office/powerpoint/2010/main" val="2742709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a:extLst>
              <a:ext uri="{FF2B5EF4-FFF2-40B4-BE49-F238E27FC236}">
                <a16:creationId xmlns:a16="http://schemas.microsoft.com/office/drawing/2014/main" id="{558D0D63-819A-CE56-8677-542512C11B1E}"/>
              </a:ext>
            </a:extLst>
          </p:cNvPr>
          <p:cNvGraphicFramePr>
            <a:graphicFrameLocks/>
          </p:cNvGraphicFramePr>
          <p:nvPr>
            <p:extLst>
              <p:ext uri="{D42A27DB-BD31-4B8C-83A1-F6EECF244321}">
                <p14:modId xmlns:p14="http://schemas.microsoft.com/office/powerpoint/2010/main" val="2902725045"/>
              </p:ext>
            </p:extLst>
          </p:nvPr>
        </p:nvGraphicFramePr>
        <p:xfrm>
          <a:off x="228600" y="1455400"/>
          <a:ext cx="11769865" cy="4692500"/>
        </p:xfrm>
        <a:graphic>
          <a:graphicData uri="http://schemas.openxmlformats.org/drawingml/2006/table">
            <a:tbl>
              <a:tblPr firstRow="1" bandRow="1">
                <a:tableStyleId>{6E25E649-3F16-4E02-A733-19D2CDBF48F0}</a:tableStyleId>
              </a:tblPr>
              <a:tblGrid>
                <a:gridCol w="4141613">
                  <a:extLst>
                    <a:ext uri="{9D8B030D-6E8A-4147-A177-3AD203B41FA5}">
                      <a16:colId xmlns:a16="http://schemas.microsoft.com/office/drawing/2014/main" val="1539786509"/>
                    </a:ext>
                  </a:extLst>
                </a:gridCol>
                <a:gridCol w="7628252">
                  <a:extLst>
                    <a:ext uri="{9D8B030D-6E8A-4147-A177-3AD203B41FA5}">
                      <a16:colId xmlns:a16="http://schemas.microsoft.com/office/drawing/2014/main" val="20000"/>
                    </a:ext>
                  </a:extLst>
                </a:gridCol>
              </a:tblGrid>
              <a:tr h="1778362">
                <a:tc>
                  <a:txBody>
                    <a:bodyPr/>
                    <a:lstStyle/>
                    <a:p>
                      <a:pPr algn="ctr"/>
                      <a:endParaRPr lang="en-US" sz="1600" b="1" dirty="0">
                        <a:solidFill>
                          <a:schemeClr val="tx1"/>
                        </a:solidFill>
                        <a:latin typeface="Montserrat" panose="00000500000000000000" pitchFamily="2" charset="0"/>
                      </a:endParaRPr>
                    </a:p>
                    <a:p>
                      <a:pPr algn="ctr"/>
                      <a:r>
                        <a:rPr lang="en-US" sz="1600" b="1" dirty="0">
                          <a:solidFill>
                            <a:schemeClr val="tx1"/>
                          </a:solidFill>
                          <a:latin typeface="Montserrat" panose="00000500000000000000" pitchFamily="2" charset="0"/>
                        </a:rPr>
                        <a:t>APEX Accelerators</a:t>
                      </a:r>
                    </a:p>
                    <a:p>
                      <a:pPr algn="ctr"/>
                      <a:endParaRPr lang="en-US" sz="1600" b="1" dirty="0">
                        <a:solidFill>
                          <a:schemeClr val="tx1"/>
                        </a:solidFill>
                        <a:latin typeface="Montserrat" panose="00000500000000000000" pitchFamily="2" charset="0"/>
                      </a:endParaRPr>
                    </a:p>
                    <a:p>
                      <a:pPr algn="ctr"/>
                      <a:r>
                        <a:rPr lang="en-US" sz="1400" b="0" dirty="0">
                          <a:solidFill>
                            <a:schemeClr val="tx1"/>
                          </a:solidFill>
                          <a:latin typeface="Montserrat" panose="00000500000000000000" pitchFamily="2" charset="0"/>
                        </a:rPr>
                        <a:t>(Formerly known as Procurement Technical Assistance Center- PTAC)</a:t>
                      </a:r>
                    </a:p>
                    <a:p>
                      <a:pPr algn="ctr"/>
                      <a:endParaRPr lang="en-US" sz="1600" b="0" dirty="0">
                        <a:solidFill>
                          <a:schemeClr val="tx1"/>
                        </a:solidFill>
                        <a:latin typeface="Montserrat" panose="00000500000000000000" pitchFamily="2" charset="0"/>
                        <a:cs typeface="Arial" panose="020B0604020202020204" pitchFamily="34" charset="0"/>
                      </a:endParaRPr>
                    </a:p>
                  </a:txBody>
                  <a:tcPr>
                    <a:solidFill>
                      <a:schemeClr val="bg2">
                        <a:lumMod val="20000"/>
                        <a:lumOff val="80000"/>
                      </a:schemeClr>
                    </a:solidFill>
                  </a:tcPr>
                </a:tc>
                <a:tc>
                  <a:txBody>
                    <a:bodyPr/>
                    <a:lstStyle/>
                    <a:p>
                      <a:pPr marL="0" lvl="0" indent="0" algn="ctr">
                        <a:spcBef>
                          <a:spcPct val="20000"/>
                        </a:spcBef>
                        <a:buClr>
                          <a:srgbClr val="2F5897"/>
                        </a:buClr>
                        <a:buSzPct val="85000"/>
                        <a:buFont typeface="Arial" pitchFamily="34" charset="0"/>
                        <a:buNone/>
                      </a:pPr>
                      <a:endParaRPr lang="en-US" sz="1600" dirty="0">
                        <a:solidFill>
                          <a:schemeClr val="tx1"/>
                        </a:solidFill>
                        <a:latin typeface="Montserrat" panose="00000500000000000000" pitchFamily="2" charset="0"/>
                      </a:endParaRPr>
                    </a:p>
                    <a:p>
                      <a:pPr marL="0" lvl="0" indent="0" algn="ctr">
                        <a:spcBef>
                          <a:spcPct val="20000"/>
                        </a:spcBef>
                        <a:buClr>
                          <a:srgbClr val="2F5897"/>
                        </a:buClr>
                        <a:buSzPct val="85000"/>
                        <a:buFont typeface="Arial" pitchFamily="34" charset="0"/>
                        <a:buNone/>
                      </a:pPr>
                      <a:r>
                        <a:rPr lang="en-US" sz="1600" b="0" dirty="0">
                          <a:solidFill>
                            <a:schemeClr val="tx1"/>
                          </a:solidFill>
                          <a:latin typeface="Montserrat" panose="00000500000000000000" pitchFamily="2" charset="0"/>
                        </a:rPr>
                        <a:t>Training and counseling on Marketing, Financial, and Contracting  </a:t>
                      </a:r>
                    </a:p>
                    <a:p>
                      <a:pPr marL="834390" lvl="2" indent="-285750" algn="ctr">
                        <a:spcBef>
                          <a:spcPct val="20000"/>
                        </a:spcBef>
                        <a:buClr>
                          <a:srgbClr val="2F5897"/>
                        </a:buClr>
                        <a:buSzPct val="90000"/>
                        <a:buFont typeface="Arial" panose="020B0604020202020204" pitchFamily="34" charset="0"/>
                        <a:buChar char="•"/>
                      </a:pPr>
                      <a:r>
                        <a:rPr lang="en-US" sz="1600" b="0" u="none" dirty="0">
                          <a:solidFill>
                            <a:schemeClr val="tx1"/>
                          </a:solidFill>
                          <a:effectLst/>
                          <a:latin typeface="Montserrat" panose="00000500000000000000" pitchFamily="2" charset="0"/>
                        </a:rPr>
                        <a:t>www.aptac-us.org/new/</a:t>
                      </a:r>
                    </a:p>
                    <a:p>
                      <a:pPr marL="834390" marR="0" lvl="2" indent="-285750" algn="ctr" defTabSz="914400" eaLnBrk="1" fontAlgn="auto" latinLnBrk="0" hangingPunct="1">
                        <a:lnSpc>
                          <a:spcPct val="100000"/>
                        </a:lnSpc>
                        <a:spcBef>
                          <a:spcPct val="20000"/>
                        </a:spcBef>
                        <a:spcAft>
                          <a:spcPts val="0"/>
                        </a:spcAft>
                        <a:buClr>
                          <a:srgbClr val="2F5897"/>
                        </a:buClr>
                        <a:buSzPct val="90000"/>
                        <a:buFont typeface="Arial" panose="020B0604020202020204" pitchFamily="34" charset="0"/>
                        <a:buChar char="•"/>
                        <a:tabLst/>
                        <a:defRPr/>
                      </a:pPr>
                      <a:r>
                        <a:rPr lang="en-US" sz="1600" b="1" dirty="0">
                          <a:solidFill>
                            <a:schemeClr val="tx1"/>
                          </a:solidFill>
                          <a:effectLst/>
                          <a:latin typeface="Montserrat" panose="00000500000000000000" pitchFamily="2" charset="0"/>
                        </a:rPr>
                        <a:t> </a:t>
                      </a:r>
                      <a:r>
                        <a:rPr lang="en-US" sz="1600" b="0" dirty="0">
                          <a:solidFill>
                            <a:schemeClr val="tx1"/>
                          </a:solidFill>
                          <a:effectLst/>
                          <a:latin typeface="Montserrat" panose="00000500000000000000" pitchFamily="2" charset="0"/>
                        </a:rPr>
                        <a:t>https://www.apexaccelerators.us/</a:t>
                      </a:r>
                      <a:r>
                        <a:rPr lang="en-US" sz="1600" b="1" u="sng" dirty="0">
                          <a:solidFill>
                            <a:schemeClr val="tx1"/>
                          </a:solidFill>
                          <a:latin typeface="Montserrat" panose="00000500000000000000" pitchFamily="2" charset="0"/>
                          <a:hlinkClick r:id="rId3">
                            <a:extLst>
                              <a:ext uri="{A12FA001-AC4F-418D-AE19-62706E023703}">
                                <ahyp:hlinkClr xmlns:ahyp="http://schemas.microsoft.com/office/drawing/2018/hyperlinkcolor" val="tx"/>
                              </a:ext>
                            </a:extLst>
                          </a:hlinkClick>
                        </a:rPr>
                        <a:t> </a:t>
                      </a:r>
                      <a:endParaRPr lang="en-US" sz="1600" b="1" u="sng" dirty="0">
                        <a:solidFill>
                          <a:schemeClr val="tx1"/>
                        </a:solidFill>
                        <a:latin typeface="Montserrat" panose="00000500000000000000" pitchFamily="2" charset="0"/>
                      </a:endParaRPr>
                    </a:p>
                    <a:p>
                      <a:pPr algn="ctr"/>
                      <a:endParaRPr lang="en-US" sz="1600" dirty="0">
                        <a:solidFill>
                          <a:schemeClr val="tx1"/>
                        </a:solidFill>
                        <a:latin typeface="Montserrat" panose="00000500000000000000" pitchFamily="2" charset="0"/>
                        <a:cs typeface="Arial" panose="020B0604020202020204" pitchFamily="34" charset="0"/>
                      </a:endParaRPr>
                    </a:p>
                  </a:txBody>
                  <a:tcPr>
                    <a:solidFill>
                      <a:schemeClr val="bg2">
                        <a:lumMod val="20000"/>
                        <a:lumOff val="80000"/>
                      </a:schemeClr>
                    </a:solidFill>
                  </a:tcPr>
                </a:tc>
                <a:extLst>
                  <a:ext uri="{0D108BD9-81ED-4DB2-BD59-A6C34878D82A}">
                    <a16:rowId xmlns:a16="http://schemas.microsoft.com/office/drawing/2014/main" val="10000"/>
                  </a:ext>
                </a:extLst>
              </a:tr>
              <a:tr h="2914138">
                <a:tc>
                  <a:txBody>
                    <a:bodyPr/>
                    <a:lstStyle/>
                    <a:p>
                      <a:pPr algn="ctr"/>
                      <a:endParaRPr lang="en-US" sz="1600" b="1" dirty="0">
                        <a:solidFill>
                          <a:schemeClr val="tx1"/>
                        </a:solidFill>
                        <a:latin typeface="Montserrat" panose="00000500000000000000" pitchFamily="2" charset="0"/>
                      </a:endParaRPr>
                    </a:p>
                    <a:p>
                      <a:pPr algn="ctr"/>
                      <a:r>
                        <a:rPr lang="en-US" sz="1600" b="1" dirty="0">
                          <a:solidFill>
                            <a:schemeClr val="tx1"/>
                          </a:solidFill>
                          <a:latin typeface="Montserrat" panose="00000500000000000000" pitchFamily="2" charset="0"/>
                        </a:rPr>
                        <a:t>Small Business Administration (SBA)</a:t>
                      </a:r>
                      <a:endParaRPr lang="en-US" sz="1600" b="1" dirty="0">
                        <a:solidFill>
                          <a:schemeClr val="tx1"/>
                        </a:solidFill>
                        <a:latin typeface="Montserrat" panose="00000500000000000000" pitchFamily="2" charset="0"/>
                        <a:cs typeface="Arial" panose="020B0604020202020204" pitchFamily="34" charset="0"/>
                      </a:endParaRPr>
                    </a:p>
                  </a:txBody>
                  <a:tcPr>
                    <a:solidFill>
                      <a:schemeClr val="bg1">
                        <a:lumMod val="95000"/>
                      </a:schemeClr>
                    </a:solidFill>
                  </a:tcPr>
                </a:tc>
                <a:tc>
                  <a:txBody>
                    <a:bodyPr/>
                    <a:lstStyle/>
                    <a:p>
                      <a:pPr marL="731520" lvl="2" indent="-182880">
                        <a:spcBef>
                          <a:spcPct val="20000"/>
                        </a:spcBef>
                        <a:buClr>
                          <a:srgbClr val="2F5897"/>
                        </a:buClr>
                        <a:buSzPct val="90000"/>
                        <a:buFont typeface="Courier New" panose="02070309020205020404" pitchFamily="49" charset="0"/>
                        <a:buChar char="o"/>
                      </a:pPr>
                      <a:endParaRPr lang="en-US" sz="1600" dirty="0">
                        <a:solidFill>
                          <a:schemeClr val="tx1"/>
                        </a:solidFill>
                        <a:latin typeface="Montserrat" panose="00000500000000000000" pitchFamily="2" charset="0"/>
                      </a:endParaRPr>
                    </a:p>
                    <a:p>
                      <a:pPr marL="834390" lvl="2" indent="-285750">
                        <a:spcBef>
                          <a:spcPct val="20000"/>
                        </a:spcBef>
                        <a:buClr>
                          <a:schemeClr val="tx1"/>
                        </a:buClr>
                        <a:buSzPct val="90000"/>
                        <a:buFont typeface="Arial" panose="020B0604020202020204" pitchFamily="34" charset="0"/>
                        <a:buChar char="•"/>
                      </a:pPr>
                      <a:r>
                        <a:rPr lang="en-US" sz="1600" dirty="0">
                          <a:solidFill>
                            <a:schemeClr val="tx1"/>
                          </a:solidFill>
                          <a:latin typeface="Montserrat" panose="00000500000000000000" pitchFamily="2" charset="0"/>
                        </a:rPr>
                        <a:t>Procurement Center Representatives (PCRs) - </a:t>
                      </a:r>
                      <a:r>
                        <a:rPr lang="en-US" sz="1600" b="0" u="sng" dirty="0">
                          <a:solidFill>
                            <a:schemeClr val="tx1"/>
                          </a:solidFill>
                          <a:latin typeface="Montserrat" panose="00000500000000000000" pitchFamily="2" charset="0"/>
                        </a:rPr>
                        <a:t>https://www.sba.gov/contracting/resources-small-businesses/pcr-directory</a:t>
                      </a:r>
                    </a:p>
                    <a:p>
                      <a:pPr marL="834390" lvl="2" indent="-285750">
                        <a:spcBef>
                          <a:spcPct val="20000"/>
                        </a:spcBef>
                        <a:buClr>
                          <a:schemeClr val="tx1"/>
                        </a:buClr>
                        <a:buSzPct val="90000"/>
                        <a:buFont typeface="Arial" panose="020B0604020202020204" pitchFamily="34" charset="0"/>
                        <a:buChar char="•"/>
                      </a:pPr>
                      <a:endParaRPr lang="en-US" sz="1600" u="sng" dirty="0">
                        <a:solidFill>
                          <a:schemeClr val="tx1"/>
                        </a:solidFill>
                        <a:latin typeface="Montserrat" panose="00000500000000000000" pitchFamily="2" charset="0"/>
                      </a:endParaRPr>
                    </a:p>
                    <a:p>
                      <a:pPr marL="834390" lvl="2" indent="-285750">
                        <a:spcBef>
                          <a:spcPct val="20000"/>
                        </a:spcBef>
                        <a:buClr>
                          <a:schemeClr val="tx1"/>
                        </a:buClr>
                        <a:buSzPct val="90000"/>
                        <a:buFont typeface="Arial" panose="020B0604020202020204" pitchFamily="34" charset="0"/>
                        <a:buChar char="•"/>
                      </a:pPr>
                      <a:r>
                        <a:rPr lang="en-US" sz="1600" dirty="0">
                          <a:solidFill>
                            <a:schemeClr val="tx1"/>
                          </a:solidFill>
                          <a:latin typeface="Montserrat" panose="00000500000000000000" pitchFamily="2" charset="0"/>
                        </a:rPr>
                        <a:t>SBA Business Development Centers –</a:t>
                      </a:r>
                    </a:p>
                    <a:p>
                      <a:pPr marL="548640" lvl="2" indent="0">
                        <a:spcBef>
                          <a:spcPct val="20000"/>
                        </a:spcBef>
                        <a:buClr>
                          <a:schemeClr val="tx1"/>
                        </a:buClr>
                        <a:buSzPct val="90000"/>
                        <a:buFont typeface="Arial" panose="020B0604020202020204" pitchFamily="34" charset="0"/>
                        <a:buNone/>
                      </a:pPr>
                      <a:r>
                        <a:rPr lang="en-US" sz="1600" dirty="0">
                          <a:solidFill>
                            <a:schemeClr val="tx1"/>
                          </a:solidFill>
                          <a:latin typeface="Montserrat" panose="00000500000000000000" pitchFamily="2" charset="0"/>
                        </a:rPr>
                        <a:t>     </a:t>
                      </a:r>
                      <a:r>
                        <a:rPr lang="en-US" sz="1600" b="0" u="sng" dirty="0">
                          <a:solidFill>
                            <a:schemeClr val="tx1"/>
                          </a:solidFill>
                          <a:latin typeface="Montserrat" panose="00000500000000000000" pitchFamily="2" charset="0"/>
                          <a:hlinkClick r:id="rId4">
                            <a:extLst>
                              <a:ext uri="{A12FA001-AC4F-418D-AE19-62706E023703}">
                                <ahyp:hlinkClr xmlns:ahyp="http://schemas.microsoft.com/office/drawing/2018/hyperlinkcolor" val="tx"/>
                              </a:ext>
                            </a:extLst>
                          </a:hlinkClick>
                        </a:rPr>
                        <a:t>https://www.sba.gov/tools/local-assistance/sbdc </a:t>
                      </a:r>
                      <a:endParaRPr lang="en-US" sz="1600" b="0" u="sng" dirty="0">
                        <a:solidFill>
                          <a:schemeClr val="tx1"/>
                        </a:solidFill>
                        <a:latin typeface="Montserrat" panose="00000500000000000000" pitchFamily="2" charset="0"/>
                      </a:endParaRPr>
                    </a:p>
                    <a:p>
                      <a:pPr marL="834390" lvl="2" indent="-285750">
                        <a:spcBef>
                          <a:spcPct val="20000"/>
                        </a:spcBef>
                        <a:buClr>
                          <a:schemeClr val="tx1"/>
                        </a:buClr>
                        <a:buSzPct val="90000"/>
                        <a:buFont typeface="Arial" panose="020B0604020202020204" pitchFamily="34" charset="0"/>
                        <a:buChar char="•"/>
                      </a:pPr>
                      <a:endParaRPr lang="en-US" sz="1600" u="sng" dirty="0">
                        <a:solidFill>
                          <a:schemeClr val="tx1"/>
                        </a:solidFill>
                        <a:latin typeface="Montserrat" panose="00000500000000000000" pitchFamily="2" charset="0"/>
                      </a:endParaRPr>
                    </a:p>
                    <a:p>
                      <a:pPr marL="834390" lvl="2" indent="-285750">
                        <a:spcBef>
                          <a:spcPct val="20000"/>
                        </a:spcBef>
                        <a:buClr>
                          <a:schemeClr val="tx1"/>
                        </a:buClr>
                        <a:buSzPct val="90000"/>
                        <a:buFont typeface="Arial" panose="020B0604020202020204" pitchFamily="34" charset="0"/>
                        <a:buChar char="•"/>
                      </a:pPr>
                      <a:r>
                        <a:rPr lang="en-US" sz="1600" dirty="0">
                          <a:solidFill>
                            <a:schemeClr val="tx1"/>
                          </a:solidFill>
                          <a:latin typeface="Montserrat" panose="00000500000000000000" pitchFamily="2" charset="0"/>
                        </a:rPr>
                        <a:t>Get free and confidential mentoring through SCORE  -  </a:t>
                      </a:r>
                      <a:r>
                        <a:rPr lang="en-US" sz="1600" b="0" u="sng" dirty="0">
                          <a:solidFill>
                            <a:schemeClr val="tx1"/>
                          </a:solidFill>
                          <a:latin typeface="Montserrat" panose="00000500000000000000" pitchFamily="2" charset="0"/>
                          <a:hlinkClick r:id="rId5">
                            <a:extLst>
                              <a:ext uri="{A12FA001-AC4F-418D-AE19-62706E023703}">
                                <ahyp:hlinkClr xmlns:ahyp="http://schemas.microsoft.com/office/drawing/2018/hyperlinkcolor" val="tx"/>
                              </a:ext>
                            </a:extLst>
                          </a:hlinkClick>
                        </a:rPr>
                        <a:t>https://www.score.org</a:t>
                      </a:r>
                      <a:endParaRPr lang="en-US" sz="1600" b="0" dirty="0">
                        <a:solidFill>
                          <a:schemeClr val="tx1"/>
                        </a:solidFill>
                        <a:latin typeface="Montserrat" panose="00000500000000000000" pitchFamily="2"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669392820"/>
                  </a:ext>
                </a:extLst>
              </a:tr>
            </a:tbl>
          </a:graphicData>
        </a:graphic>
      </p:graphicFrame>
      <p:pic>
        <p:nvPicPr>
          <p:cNvPr id="3" name="Picture 2">
            <a:extLst>
              <a:ext uri="{FF2B5EF4-FFF2-40B4-BE49-F238E27FC236}">
                <a16:creationId xmlns:a16="http://schemas.microsoft.com/office/drawing/2014/main" id="{8F347C7E-DEFC-3A5D-0B16-F9A776055E7C}"/>
              </a:ext>
            </a:extLst>
          </p:cNvPr>
          <p:cNvPicPr>
            <a:picLocks noChangeAspect="1"/>
          </p:cNvPicPr>
          <p:nvPr/>
        </p:nvPicPr>
        <p:blipFill>
          <a:blip r:embed="rId6"/>
          <a:stretch>
            <a:fillRect/>
          </a:stretch>
        </p:blipFill>
        <p:spPr>
          <a:xfrm>
            <a:off x="0" y="21515"/>
            <a:ext cx="12192000" cy="1085850"/>
          </a:xfrm>
          <a:prstGeom prst="rect">
            <a:avLst/>
          </a:prstGeom>
        </p:spPr>
      </p:pic>
      <p:pic>
        <p:nvPicPr>
          <p:cNvPr id="4" name="Google Shape;222;p41">
            <a:extLst>
              <a:ext uri="{FF2B5EF4-FFF2-40B4-BE49-F238E27FC236}">
                <a16:creationId xmlns:a16="http://schemas.microsoft.com/office/drawing/2014/main" id="{87668F9E-089C-3E42-FACA-C1489E695894}"/>
              </a:ext>
            </a:extLst>
          </p:cNvPr>
          <p:cNvPicPr preferRelativeResize="0"/>
          <p:nvPr/>
        </p:nvPicPr>
        <p:blipFill rotWithShape="1">
          <a:blip r:embed="rId7">
            <a:alphaModFix/>
          </a:blip>
          <a:srcRect/>
          <a:stretch/>
        </p:blipFill>
        <p:spPr>
          <a:xfrm>
            <a:off x="149470" y="78670"/>
            <a:ext cx="762616" cy="701666"/>
          </a:xfrm>
          <a:prstGeom prst="rect">
            <a:avLst/>
          </a:prstGeom>
          <a:noFill/>
          <a:ln>
            <a:noFill/>
          </a:ln>
        </p:spPr>
      </p:pic>
      <p:sp>
        <p:nvSpPr>
          <p:cNvPr id="6" name="TextBox 5">
            <a:extLst>
              <a:ext uri="{FF2B5EF4-FFF2-40B4-BE49-F238E27FC236}">
                <a16:creationId xmlns:a16="http://schemas.microsoft.com/office/drawing/2014/main" id="{BAA26CD6-4BBC-B03D-612D-DCA9D64708E1}"/>
              </a:ext>
            </a:extLst>
          </p:cNvPr>
          <p:cNvSpPr txBox="1"/>
          <p:nvPr/>
        </p:nvSpPr>
        <p:spPr>
          <a:xfrm>
            <a:off x="4625163" y="245559"/>
            <a:ext cx="48803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Small Business Resources</a:t>
            </a:r>
          </a:p>
        </p:txBody>
      </p:sp>
    </p:spTree>
    <p:extLst>
      <p:ext uri="{BB962C8B-B14F-4D97-AF65-F5344CB8AC3E}">
        <p14:creationId xmlns:p14="http://schemas.microsoft.com/office/powerpoint/2010/main" val="3359225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ADD6D5-3AD0-A00E-C625-2CF4ECBAFCA4}"/>
              </a:ext>
            </a:extLst>
          </p:cNvPr>
          <p:cNvSpPr txBox="1"/>
          <p:nvPr/>
        </p:nvSpPr>
        <p:spPr>
          <a:xfrm>
            <a:off x="4438967" y="219378"/>
            <a:ext cx="4572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2060"/>
                </a:solidFill>
                <a:effectLst/>
                <a:uLnTx/>
                <a:uFillTx/>
                <a:latin typeface="Arial"/>
                <a:ea typeface="+mn-ea"/>
                <a:cs typeface="Arial"/>
                <a:sym typeface="Arial"/>
              </a:rPr>
              <a:t>Today’s Presenters</a:t>
            </a:r>
          </a:p>
        </p:txBody>
      </p:sp>
      <p:sp>
        <p:nvSpPr>
          <p:cNvPr id="5" name="object 3">
            <a:extLst>
              <a:ext uri="{FF2B5EF4-FFF2-40B4-BE49-F238E27FC236}">
                <a16:creationId xmlns:a16="http://schemas.microsoft.com/office/drawing/2014/main" id="{BCE64036-EBEE-2C0D-DC8B-6BDD0C476F59}"/>
              </a:ext>
            </a:extLst>
          </p:cNvPr>
          <p:cNvSpPr txBox="1"/>
          <p:nvPr/>
        </p:nvSpPr>
        <p:spPr>
          <a:xfrm>
            <a:off x="3390407" y="1980221"/>
            <a:ext cx="7992433" cy="1335622"/>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
                <a:srgbClr val="000000"/>
              </a:buClr>
              <a:buSzTx/>
              <a:buFont typeface="Arial"/>
              <a:buNone/>
              <a:tabLst/>
              <a:defRPr/>
            </a:pPr>
            <a:r>
              <a:rPr kumimoji="0" sz="2000" b="1"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rPr>
              <a:t>Anthony</a:t>
            </a:r>
            <a:r>
              <a:rPr kumimoji="0" sz="2000" b="1" i="0" u="none" strike="noStrike" kern="0" cap="none" spc="-100" normalizeH="0" baseline="0" noProof="0" dirty="0">
                <a:ln>
                  <a:noFill/>
                </a:ln>
                <a:solidFill>
                  <a:srgbClr val="002060"/>
                </a:solidFill>
                <a:effectLst/>
                <a:uLnTx/>
                <a:uFillTx/>
                <a:latin typeface="Montserrat" panose="00000500000000000000" pitchFamily="2" charset="0"/>
                <a:ea typeface="+mn-ea"/>
                <a:cs typeface="Arial"/>
                <a:sym typeface="Arial"/>
              </a:rPr>
              <a:t> </a:t>
            </a:r>
            <a:r>
              <a:rPr kumimoji="0" sz="2000" b="1" i="0" u="none" strike="noStrike" kern="0" cap="none" spc="-10" normalizeH="0" baseline="0" noProof="0" dirty="0">
                <a:ln>
                  <a:noFill/>
                </a:ln>
                <a:solidFill>
                  <a:srgbClr val="002060"/>
                </a:solidFill>
                <a:effectLst/>
                <a:uLnTx/>
                <a:uFillTx/>
                <a:latin typeface="Montserrat" panose="00000500000000000000" pitchFamily="2" charset="0"/>
                <a:ea typeface="+mn-ea"/>
                <a:cs typeface="Arial"/>
                <a:sym typeface="Arial"/>
              </a:rPr>
              <a:t>Caruso</a:t>
            </a:r>
            <a:endParaRPr kumimoji="0" sz="20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endParaRPr>
          </a:p>
          <a:p>
            <a:pPr marL="12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rPr>
              <a:t>Senior, </a:t>
            </a:r>
            <a:r>
              <a:rPr kumimoji="0"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rPr>
              <a:t>Small</a:t>
            </a:r>
            <a:r>
              <a:rPr kumimoji="0" sz="1600" b="0" i="0" u="none" strike="noStrike" kern="0" cap="none" spc="-55" normalizeH="0" baseline="0" noProof="0" dirty="0">
                <a:ln>
                  <a:noFill/>
                </a:ln>
                <a:solidFill>
                  <a:srgbClr val="002060"/>
                </a:solidFill>
                <a:effectLst/>
                <a:uLnTx/>
                <a:uFillTx/>
                <a:latin typeface="Montserrat" panose="00000500000000000000" pitchFamily="2" charset="0"/>
                <a:ea typeface="+mn-ea"/>
                <a:cs typeface="Arial"/>
                <a:sym typeface="Arial"/>
              </a:rPr>
              <a:t> </a:t>
            </a:r>
            <a:r>
              <a:rPr kumimoji="0"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rPr>
              <a:t>Business</a:t>
            </a:r>
            <a:r>
              <a:rPr kumimoji="0" sz="1600" b="0" i="0" u="none" strike="noStrike" kern="0" cap="none" spc="-70" normalizeH="0" baseline="0" noProof="0" dirty="0">
                <a:ln>
                  <a:noFill/>
                </a:ln>
                <a:solidFill>
                  <a:srgbClr val="002060"/>
                </a:solidFill>
                <a:effectLst/>
                <a:uLnTx/>
                <a:uFillTx/>
                <a:latin typeface="Montserrat" panose="00000500000000000000" pitchFamily="2" charset="0"/>
                <a:ea typeface="+mn-ea"/>
                <a:cs typeface="Arial"/>
                <a:sym typeface="Arial"/>
              </a:rPr>
              <a:t> </a:t>
            </a:r>
            <a:r>
              <a:rPr kumimoji="0" lang="en-US" sz="1600" b="0" i="0" u="none" strike="noStrike" kern="0" cap="none" spc="-10" normalizeH="0" baseline="0" noProof="0" dirty="0">
                <a:ln>
                  <a:noFill/>
                </a:ln>
                <a:solidFill>
                  <a:srgbClr val="002060"/>
                </a:solidFill>
                <a:effectLst/>
                <a:uLnTx/>
                <a:uFillTx/>
                <a:latin typeface="Montserrat" panose="00000500000000000000" pitchFamily="2" charset="0"/>
                <a:ea typeface="+mn-ea"/>
                <a:cs typeface="Arial"/>
                <a:sym typeface="Arial"/>
              </a:rPr>
              <a:t>Technical Advisor</a:t>
            </a:r>
            <a:endParaRPr kumimoji="0"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endParaRPr>
          </a:p>
          <a:p>
            <a:pPr marL="12700" marR="508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rPr>
              <a:t>GSA, </a:t>
            </a:r>
            <a:r>
              <a:rPr kumimoji="0"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rPr>
              <a:t>Office</a:t>
            </a:r>
            <a:r>
              <a:rPr kumimoji="0" sz="1600" b="0" i="0" u="none" strike="noStrike" kern="0" cap="none" spc="-45" normalizeH="0" baseline="0" noProof="0" dirty="0">
                <a:ln>
                  <a:noFill/>
                </a:ln>
                <a:solidFill>
                  <a:srgbClr val="002060"/>
                </a:solidFill>
                <a:effectLst/>
                <a:uLnTx/>
                <a:uFillTx/>
                <a:latin typeface="Montserrat" panose="00000500000000000000" pitchFamily="2" charset="0"/>
                <a:ea typeface="+mn-ea"/>
                <a:cs typeface="Arial"/>
                <a:sym typeface="Arial"/>
              </a:rPr>
              <a:t> </a:t>
            </a:r>
            <a:r>
              <a:rPr kumimoji="0"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rPr>
              <a:t>of</a:t>
            </a:r>
            <a:r>
              <a:rPr kumimoji="0" sz="1600" b="0" i="0" u="none" strike="noStrike" kern="0" cap="none" spc="-45" normalizeH="0" baseline="0" noProof="0" dirty="0">
                <a:ln>
                  <a:noFill/>
                </a:ln>
                <a:solidFill>
                  <a:srgbClr val="002060"/>
                </a:solidFill>
                <a:effectLst/>
                <a:uLnTx/>
                <a:uFillTx/>
                <a:latin typeface="Montserrat" panose="00000500000000000000" pitchFamily="2" charset="0"/>
                <a:ea typeface="+mn-ea"/>
                <a:cs typeface="Arial"/>
                <a:sym typeface="Arial"/>
              </a:rPr>
              <a:t> </a:t>
            </a:r>
            <a:r>
              <a:rPr kumimoji="0"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rPr>
              <a:t>Small</a:t>
            </a:r>
            <a:r>
              <a:rPr kumimoji="0" sz="1600" b="0" i="0" u="none" strike="noStrike" kern="0" cap="none" spc="-35" normalizeH="0" baseline="0" noProof="0" dirty="0">
                <a:ln>
                  <a:noFill/>
                </a:ln>
                <a:solidFill>
                  <a:srgbClr val="002060"/>
                </a:solidFill>
                <a:effectLst/>
                <a:uLnTx/>
                <a:uFillTx/>
                <a:latin typeface="Montserrat" panose="00000500000000000000" pitchFamily="2" charset="0"/>
                <a:ea typeface="+mn-ea"/>
                <a:cs typeface="Arial"/>
                <a:sym typeface="Arial"/>
              </a:rPr>
              <a:t> </a:t>
            </a:r>
            <a:r>
              <a:rPr kumimoji="0"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rPr>
              <a:t>and</a:t>
            </a:r>
            <a:r>
              <a:rPr kumimoji="0" sz="1600" b="0" i="0" u="none" strike="noStrike" kern="0" cap="none" spc="-45" normalizeH="0" baseline="0" noProof="0" dirty="0">
                <a:ln>
                  <a:noFill/>
                </a:ln>
                <a:solidFill>
                  <a:srgbClr val="002060"/>
                </a:solidFill>
                <a:effectLst/>
                <a:uLnTx/>
                <a:uFillTx/>
                <a:latin typeface="Montserrat" panose="00000500000000000000" pitchFamily="2" charset="0"/>
                <a:ea typeface="+mn-ea"/>
                <a:cs typeface="Arial"/>
                <a:sym typeface="Arial"/>
              </a:rPr>
              <a:t> </a:t>
            </a:r>
            <a:r>
              <a:rPr kumimoji="0" sz="1600" b="0" i="0" u="none" strike="noStrike" kern="0" cap="none" spc="-10" normalizeH="0" baseline="0" noProof="0" dirty="0">
                <a:ln>
                  <a:noFill/>
                </a:ln>
                <a:solidFill>
                  <a:srgbClr val="002060"/>
                </a:solidFill>
                <a:effectLst/>
                <a:uLnTx/>
                <a:uFillTx/>
                <a:latin typeface="Montserrat" panose="00000500000000000000" pitchFamily="2" charset="0"/>
                <a:ea typeface="+mn-ea"/>
                <a:cs typeface="Arial"/>
                <a:sym typeface="Arial"/>
              </a:rPr>
              <a:t>Disadvantaged</a:t>
            </a:r>
            <a:r>
              <a:rPr kumimoji="0" sz="1600" b="0" i="0" u="none" strike="noStrike" kern="0" cap="none" spc="-60" normalizeH="0" baseline="0" noProof="0" dirty="0">
                <a:ln>
                  <a:noFill/>
                </a:ln>
                <a:solidFill>
                  <a:srgbClr val="002060"/>
                </a:solidFill>
                <a:effectLst/>
                <a:uLnTx/>
                <a:uFillTx/>
                <a:latin typeface="Montserrat" panose="00000500000000000000" pitchFamily="2" charset="0"/>
                <a:ea typeface="+mn-ea"/>
                <a:cs typeface="Arial"/>
                <a:sym typeface="Arial"/>
              </a:rPr>
              <a:t> </a:t>
            </a:r>
            <a:r>
              <a:rPr kumimoji="0"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rPr>
              <a:t>Business</a:t>
            </a:r>
            <a:r>
              <a:rPr kumimoji="0" sz="1600" b="0" i="0" u="none" strike="noStrike" kern="0" cap="none" spc="-45" normalizeH="0" baseline="0" noProof="0" dirty="0">
                <a:ln>
                  <a:noFill/>
                </a:ln>
                <a:solidFill>
                  <a:srgbClr val="002060"/>
                </a:solidFill>
                <a:effectLst/>
                <a:uLnTx/>
                <a:uFillTx/>
                <a:latin typeface="Montserrat" panose="00000500000000000000" pitchFamily="2" charset="0"/>
                <a:ea typeface="+mn-ea"/>
                <a:cs typeface="Arial"/>
                <a:sym typeface="Arial"/>
              </a:rPr>
              <a:t> </a:t>
            </a:r>
            <a:r>
              <a:rPr kumimoji="0"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rPr>
              <a:t>Utilization</a:t>
            </a:r>
            <a:r>
              <a:rPr kumimoji="0" sz="1600" b="0" i="0" u="none" strike="noStrike" kern="0" cap="none" spc="-50" normalizeH="0" baseline="0" noProof="0" dirty="0">
                <a:ln>
                  <a:noFill/>
                </a:ln>
                <a:solidFill>
                  <a:srgbClr val="002060"/>
                </a:solidFill>
                <a:effectLst/>
                <a:uLnTx/>
                <a:uFillTx/>
                <a:latin typeface="Montserrat" panose="00000500000000000000" pitchFamily="2" charset="0"/>
                <a:ea typeface="+mn-ea"/>
                <a:cs typeface="Arial"/>
                <a:sym typeface="Arial"/>
              </a:rPr>
              <a:t> </a:t>
            </a:r>
            <a:r>
              <a:rPr kumimoji="0" sz="1600" b="0" i="0" u="none" strike="noStrike" kern="0" cap="none" spc="-10" normalizeH="0" baseline="0" noProof="0" dirty="0">
                <a:ln>
                  <a:noFill/>
                </a:ln>
                <a:solidFill>
                  <a:srgbClr val="002060"/>
                </a:solidFill>
                <a:effectLst/>
                <a:uLnTx/>
                <a:uFillTx/>
                <a:latin typeface="Montserrat" panose="00000500000000000000" pitchFamily="2" charset="0"/>
                <a:ea typeface="+mn-ea"/>
                <a:cs typeface="Arial"/>
                <a:sym typeface="Arial"/>
              </a:rPr>
              <a:t>(OSDBU) </a:t>
            </a:r>
            <a:endParaRPr kumimoji="0" lang="en-US" sz="1600" b="0" i="0" u="none" strike="noStrike" kern="0" cap="none" spc="-10" normalizeH="0" baseline="0" noProof="0" dirty="0">
              <a:ln>
                <a:noFill/>
              </a:ln>
              <a:solidFill>
                <a:srgbClr val="002060"/>
              </a:solidFill>
              <a:effectLst/>
              <a:uLnTx/>
              <a:uFillTx/>
              <a:latin typeface="Montserrat" panose="00000500000000000000" pitchFamily="2" charset="0"/>
              <a:ea typeface="+mn-ea"/>
              <a:cs typeface="Arial"/>
              <a:sym typeface="Arial"/>
            </a:endParaRPr>
          </a:p>
          <a:p>
            <a:pPr marL="12700" marR="508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rPr>
              <a:t>Pacific</a:t>
            </a:r>
            <a:r>
              <a:rPr kumimoji="0" sz="1600" b="0" i="0" u="none" strike="noStrike" kern="0" cap="none" spc="-40" normalizeH="0" baseline="0" noProof="0" dirty="0">
                <a:ln>
                  <a:noFill/>
                </a:ln>
                <a:solidFill>
                  <a:srgbClr val="002060"/>
                </a:solidFill>
                <a:effectLst/>
                <a:uLnTx/>
                <a:uFillTx/>
                <a:latin typeface="Montserrat" panose="00000500000000000000" pitchFamily="2" charset="0"/>
                <a:ea typeface="+mn-ea"/>
                <a:cs typeface="Arial"/>
                <a:sym typeface="Arial"/>
              </a:rPr>
              <a:t> </a:t>
            </a:r>
            <a:r>
              <a:rPr kumimoji="0"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rPr>
              <a:t>Rim</a:t>
            </a:r>
            <a:r>
              <a:rPr kumimoji="0" lang="en-US"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rPr>
              <a:t> - </a:t>
            </a:r>
            <a:r>
              <a:rPr kumimoji="0"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rPr>
              <a:t>Region</a:t>
            </a:r>
            <a:r>
              <a:rPr kumimoji="0" sz="1600" b="0" i="0" u="none" strike="noStrike" kern="0" cap="none" spc="-45" normalizeH="0" baseline="0" noProof="0" dirty="0">
                <a:ln>
                  <a:noFill/>
                </a:ln>
                <a:solidFill>
                  <a:srgbClr val="002060"/>
                </a:solidFill>
                <a:effectLst/>
                <a:uLnTx/>
                <a:uFillTx/>
                <a:latin typeface="Montserrat" panose="00000500000000000000" pitchFamily="2" charset="0"/>
                <a:ea typeface="+mn-ea"/>
                <a:cs typeface="Arial"/>
                <a:sym typeface="Arial"/>
              </a:rPr>
              <a:t> </a:t>
            </a:r>
            <a:r>
              <a:rPr kumimoji="0" sz="1600" b="0" i="0" u="none" strike="noStrike" kern="0" cap="none" spc="-50" normalizeH="0" baseline="0" noProof="0" dirty="0">
                <a:ln>
                  <a:noFill/>
                </a:ln>
                <a:solidFill>
                  <a:srgbClr val="002060"/>
                </a:solidFill>
                <a:effectLst/>
                <a:uLnTx/>
                <a:uFillTx/>
                <a:latin typeface="Montserrat" panose="00000500000000000000" pitchFamily="2" charset="0"/>
                <a:ea typeface="+mn-ea"/>
                <a:cs typeface="Arial"/>
                <a:sym typeface="Arial"/>
              </a:rPr>
              <a:t>9</a:t>
            </a:r>
            <a:endParaRPr kumimoji="0" lang="en-US" sz="1600" b="0" i="0" u="none" strike="noStrike" kern="0" cap="none" spc="-50" normalizeH="0" baseline="0" noProof="0" dirty="0">
              <a:ln>
                <a:noFill/>
              </a:ln>
              <a:solidFill>
                <a:srgbClr val="002060"/>
              </a:solidFill>
              <a:effectLst/>
              <a:uLnTx/>
              <a:uFillTx/>
              <a:latin typeface="Montserrat" panose="00000500000000000000" pitchFamily="2" charset="0"/>
              <a:ea typeface="+mn-ea"/>
              <a:cs typeface="Arial"/>
              <a:sym typeface="Arial"/>
            </a:endParaRPr>
          </a:p>
          <a:p>
            <a:pPr marL="12700" marR="508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endParaRPr>
          </a:p>
        </p:txBody>
      </p:sp>
      <p:sp>
        <p:nvSpPr>
          <p:cNvPr id="6" name="object 7">
            <a:extLst>
              <a:ext uri="{FF2B5EF4-FFF2-40B4-BE49-F238E27FC236}">
                <a16:creationId xmlns:a16="http://schemas.microsoft.com/office/drawing/2014/main" id="{1D207ADA-71E0-FB1B-4CD0-655F1250EAAC}"/>
              </a:ext>
            </a:extLst>
          </p:cNvPr>
          <p:cNvSpPr txBox="1"/>
          <p:nvPr/>
        </p:nvSpPr>
        <p:spPr>
          <a:xfrm>
            <a:off x="3363536" y="4703818"/>
            <a:ext cx="7992432" cy="1058623"/>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
                <a:srgbClr val="000000"/>
              </a:buClr>
              <a:buSzTx/>
              <a:buFont typeface="Arial"/>
              <a:buNone/>
              <a:tabLst/>
              <a:defRPr/>
            </a:pPr>
            <a:r>
              <a:rPr kumimoji="0" sz="2000" b="1"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rPr>
              <a:t>Lori</a:t>
            </a:r>
            <a:r>
              <a:rPr kumimoji="0" sz="2000" b="1" i="0" u="none" strike="noStrike" kern="0" cap="none" spc="-45" normalizeH="0" baseline="0" noProof="0" dirty="0">
                <a:ln>
                  <a:noFill/>
                </a:ln>
                <a:solidFill>
                  <a:srgbClr val="002060"/>
                </a:solidFill>
                <a:effectLst/>
                <a:uLnTx/>
                <a:uFillTx/>
                <a:latin typeface="Montserrat" panose="00000500000000000000" pitchFamily="2" charset="0"/>
                <a:ea typeface="+mn-ea"/>
                <a:cs typeface="Arial"/>
                <a:sym typeface="Arial"/>
              </a:rPr>
              <a:t> </a:t>
            </a:r>
            <a:r>
              <a:rPr kumimoji="0" sz="2000" b="1" i="0" u="none" strike="noStrike" kern="0" cap="none" spc="-10" normalizeH="0" baseline="0" noProof="0" dirty="0">
                <a:ln>
                  <a:noFill/>
                </a:ln>
                <a:solidFill>
                  <a:srgbClr val="002060"/>
                </a:solidFill>
                <a:effectLst/>
                <a:uLnTx/>
                <a:uFillTx/>
                <a:latin typeface="Montserrat" panose="00000500000000000000" pitchFamily="2" charset="0"/>
                <a:ea typeface="+mn-ea"/>
                <a:cs typeface="Arial"/>
                <a:sym typeface="Arial"/>
              </a:rPr>
              <a:t>Falkenstrom</a:t>
            </a:r>
            <a:endParaRPr kumimoji="0" sz="20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endParaRPr>
          </a:p>
          <a:p>
            <a:pPr marL="12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rPr>
              <a:t>Small</a:t>
            </a:r>
            <a:r>
              <a:rPr kumimoji="0" sz="1600" b="0" i="0" u="none" strike="noStrike" kern="0" cap="none" spc="-55" normalizeH="0" baseline="0" noProof="0" dirty="0">
                <a:ln>
                  <a:noFill/>
                </a:ln>
                <a:solidFill>
                  <a:srgbClr val="002060"/>
                </a:solidFill>
                <a:effectLst/>
                <a:uLnTx/>
                <a:uFillTx/>
                <a:latin typeface="Montserrat" panose="00000500000000000000" pitchFamily="2" charset="0"/>
                <a:ea typeface="+mn-ea"/>
                <a:cs typeface="Arial"/>
                <a:sym typeface="Arial"/>
              </a:rPr>
              <a:t> </a:t>
            </a:r>
            <a:r>
              <a:rPr kumimoji="0"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rPr>
              <a:t>Business</a:t>
            </a:r>
            <a:r>
              <a:rPr kumimoji="0" sz="1600" b="0" i="0" u="none" strike="noStrike" kern="0" cap="none" spc="-70" normalizeH="0" baseline="0" noProof="0" dirty="0">
                <a:ln>
                  <a:noFill/>
                </a:ln>
                <a:solidFill>
                  <a:srgbClr val="002060"/>
                </a:solidFill>
                <a:effectLst/>
                <a:uLnTx/>
                <a:uFillTx/>
                <a:latin typeface="Montserrat" panose="00000500000000000000" pitchFamily="2" charset="0"/>
                <a:ea typeface="+mn-ea"/>
                <a:cs typeface="Arial"/>
                <a:sym typeface="Arial"/>
              </a:rPr>
              <a:t> </a:t>
            </a:r>
            <a:r>
              <a:rPr kumimoji="0" sz="1600" b="0" i="0" u="none" strike="noStrike" kern="0" cap="none" spc="-10" normalizeH="0" baseline="0" noProof="0" dirty="0">
                <a:ln>
                  <a:noFill/>
                </a:ln>
                <a:solidFill>
                  <a:srgbClr val="002060"/>
                </a:solidFill>
                <a:effectLst/>
                <a:uLnTx/>
                <a:uFillTx/>
                <a:latin typeface="Montserrat" panose="00000500000000000000" pitchFamily="2" charset="0"/>
                <a:ea typeface="+mn-ea"/>
                <a:cs typeface="Arial"/>
                <a:sym typeface="Arial"/>
              </a:rPr>
              <a:t>Specialist</a:t>
            </a:r>
            <a:endParaRPr kumimoji="0"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endParaRPr>
          </a:p>
          <a:p>
            <a:pPr marL="12700" marR="508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rPr>
              <a:t>GSA, </a:t>
            </a:r>
            <a:r>
              <a:rPr kumimoji="0"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rPr>
              <a:t>Office</a:t>
            </a:r>
            <a:r>
              <a:rPr kumimoji="0" sz="1600" b="0" i="0" u="none" strike="noStrike" kern="0" cap="none" spc="-45" normalizeH="0" baseline="0" noProof="0" dirty="0">
                <a:ln>
                  <a:noFill/>
                </a:ln>
                <a:solidFill>
                  <a:srgbClr val="002060"/>
                </a:solidFill>
                <a:effectLst/>
                <a:uLnTx/>
                <a:uFillTx/>
                <a:latin typeface="Montserrat" panose="00000500000000000000" pitchFamily="2" charset="0"/>
                <a:ea typeface="+mn-ea"/>
                <a:cs typeface="Arial"/>
                <a:sym typeface="Arial"/>
              </a:rPr>
              <a:t> </a:t>
            </a:r>
            <a:r>
              <a:rPr kumimoji="0"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rPr>
              <a:t>of</a:t>
            </a:r>
            <a:r>
              <a:rPr kumimoji="0" sz="1600" b="0" i="0" u="none" strike="noStrike" kern="0" cap="none" spc="-45" normalizeH="0" baseline="0" noProof="0" dirty="0">
                <a:ln>
                  <a:noFill/>
                </a:ln>
                <a:solidFill>
                  <a:srgbClr val="002060"/>
                </a:solidFill>
                <a:effectLst/>
                <a:uLnTx/>
                <a:uFillTx/>
                <a:latin typeface="Montserrat" panose="00000500000000000000" pitchFamily="2" charset="0"/>
                <a:ea typeface="+mn-ea"/>
                <a:cs typeface="Arial"/>
                <a:sym typeface="Arial"/>
              </a:rPr>
              <a:t> </a:t>
            </a:r>
            <a:r>
              <a:rPr kumimoji="0"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rPr>
              <a:t>Small</a:t>
            </a:r>
            <a:r>
              <a:rPr kumimoji="0" sz="1600" b="0" i="0" u="none" strike="noStrike" kern="0" cap="none" spc="-35" normalizeH="0" baseline="0" noProof="0" dirty="0">
                <a:ln>
                  <a:noFill/>
                </a:ln>
                <a:solidFill>
                  <a:srgbClr val="002060"/>
                </a:solidFill>
                <a:effectLst/>
                <a:uLnTx/>
                <a:uFillTx/>
                <a:latin typeface="Montserrat" panose="00000500000000000000" pitchFamily="2" charset="0"/>
                <a:ea typeface="+mn-ea"/>
                <a:cs typeface="Arial"/>
                <a:sym typeface="Arial"/>
              </a:rPr>
              <a:t> </a:t>
            </a:r>
            <a:r>
              <a:rPr kumimoji="0"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rPr>
              <a:t>and</a:t>
            </a:r>
            <a:r>
              <a:rPr kumimoji="0" sz="1600" b="0" i="0" u="none" strike="noStrike" kern="0" cap="none" spc="-45" normalizeH="0" baseline="0" noProof="0" dirty="0">
                <a:ln>
                  <a:noFill/>
                </a:ln>
                <a:solidFill>
                  <a:srgbClr val="002060"/>
                </a:solidFill>
                <a:effectLst/>
                <a:uLnTx/>
                <a:uFillTx/>
                <a:latin typeface="Montserrat" panose="00000500000000000000" pitchFamily="2" charset="0"/>
                <a:ea typeface="+mn-ea"/>
                <a:cs typeface="Arial"/>
                <a:sym typeface="Arial"/>
              </a:rPr>
              <a:t> </a:t>
            </a:r>
            <a:r>
              <a:rPr kumimoji="0" sz="1600" b="0" i="0" u="none" strike="noStrike" kern="0" cap="none" spc="-10" normalizeH="0" baseline="0" noProof="0" dirty="0">
                <a:ln>
                  <a:noFill/>
                </a:ln>
                <a:solidFill>
                  <a:srgbClr val="002060"/>
                </a:solidFill>
                <a:effectLst/>
                <a:uLnTx/>
                <a:uFillTx/>
                <a:latin typeface="Montserrat" panose="00000500000000000000" pitchFamily="2" charset="0"/>
                <a:ea typeface="+mn-ea"/>
                <a:cs typeface="Arial"/>
                <a:sym typeface="Arial"/>
              </a:rPr>
              <a:t>Disadvantaged</a:t>
            </a:r>
            <a:r>
              <a:rPr kumimoji="0" sz="1600" b="0" i="0" u="none" strike="noStrike" kern="0" cap="none" spc="-60" normalizeH="0" baseline="0" noProof="0" dirty="0">
                <a:ln>
                  <a:noFill/>
                </a:ln>
                <a:solidFill>
                  <a:srgbClr val="002060"/>
                </a:solidFill>
                <a:effectLst/>
                <a:uLnTx/>
                <a:uFillTx/>
                <a:latin typeface="Montserrat" panose="00000500000000000000" pitchFamily="2" charset="0"/>
                <a:ea typeface="+mn-ea"/>
                <a:cs typeface="Arial"/>
                <a:sym typeface="Arial"/>
              </a:rPr>
              <a:t> </a:t>
            </a:r>
            <a:r>
              <a:rPr kumimoji="0"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rPr>
              <a:t>Business</a:t>
            </a:r>
            <a:r>
              <a:rPr kumimoji="0" sz="1600" b="0" i="0" u="none" strike="noStrike" kern="0" cap="none" spc="-45" normalizeH="0" baseline="0" noProof="0" dirty="0">
                <a:ln>
                  <a:noFill/>
                </a:ln>
                <a:solidFill>
                  <a:srgbClr val="002060"/>
                </a:solidFill>
                <a:effectLst/>
                <a:uLnTx/>
                <a:uFillTx/>
                <a:latin typeface="Montserrat" panose="00000500000000000000" pitchFamily="2" charset="0"/>
                <a:ea typeface="+mn-ea"/>
                <a:cs typeface="Arial"/>
                <a:sym typeface="Arial"/>
              </a:rPr>
              <a:t> </a:t>
            </a:r>
            <a:r>
              <a:rPr kumimoji="0"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rPr>
              <a:t>Utilization</a:t>
            </a:r>
            <a:r>
              <a:rPr kumimoji="0" sz="1600" b="0" i="0" u="none" strike="noStrike" kern="0" cap="none" spc="-50" normalizeH="0" baseline="0" noProof="0" dirty="0">
                <a:ln>
                  <a:noFill/>
                </a:ln>
                <a:solidFill>
                  <a:srgbClr val="002060"/>
                </a:solidFill>
                <a:effectLst/>
                <a:uLnTx/>
                <a:uFillTx/>
                <a:latin typeface="Montserrat" panose="00000500000000000000" pitchFamily="2" charset="0"/>
                <a:ea typeface="+mn-ea"/>
                <a:cs typeface="Arial"/>
                <a:sym typeface="Arial"/>
              </a:rPr>
              <a:t> </a:t>
            </a:r>
            <a:r>
              <a:rPr kumimoji="0" sz="1600" b="0" i="0" u="none" strike="noStrike" kern="0" cap="none" spc="-10" normalizeH="0" baseline="0" noProof="0" dirty="0">
                <a:ln>
                  <a:noFill/>
                </a:ln>
                <a:solidFill>
                  <a:srgbClr val="002060"/>
                </a:solidFill>
                <a:effectLst/>
                <a:uLnTx/>
                <a:uFillTx/>
                <a:latin typeface="Montserrat" panose="00000500000000000000" pitchFamily="2" charset="0"/>
                <a:ea typeface="+mn-ea"/>
                <a:cs typeface="Arial"/>
                <a:sym typeface="Arial"/>
              </a:rPr>
              <a:t>(OSDBU) </a:t>
            </a:r>
            <a:endParaRPr kumimoji="0" lang="en-US" sz="1600" b="0" i="0" u="none" strike="noStrike" kern="0" cap="none" spc="-10" normalizeH="0" baseline="0" noProof="0" dirty="0">
              <a:ln>
                <a:noFill/>
              </a:ln>
              <a:solidFill>
                <a:srgbClr val="002060"/>
              </a:solidFill>
              <a:effectLst/>
              <a:uLnTx/>
              <a:uFillTx/>
              <a:latin typeface="Montserrat" panose="00000500000000000000" pitchFamily="2" charset="0"/>
              <a:ea typeface="+mn-ea"/>
              <a:cs typeface="Arial"/>
              <a:sym typeface="Arial"/>
            </a:endParaRPr>
          </a:p>
          <a:p>
            <a:pPr marL="12700" marR="508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rPr>
              <a:t>Pacific</a:t>
            </a:r>
            <a:r>
              <a:rPr kumimoji="0" sz="1600" b="0" i="0" u="none" strike="noStrike" kern="0" cap="none" spc="-40" normalizeH="0" baseline="0" noProof="0" dirty="0">
                <a:ln>
                  <a:noFill/>
                </a:ln>
                <a:solidFill>
                  <a:srgbClr val="002060"/>
                </a:solidFill>
                <a:effectLst/>
                <a:uLnTx/>
                <a:uFillTx/>
                <a:latin typeface="Montserrat" panose="00000500000000000000" pitchFamily="2" charset="0"/>
                <a:ea typeface="+mn-ea"/>
                <a:cs typeface="Arial"/>
                <a:sym typeface="Arial"/>
              </a:rPr>
              <a:t> </a:t>
            </a:r>
            <a:r>
              <a:rPr kumimoji="0"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rPr>
              <a:t>Rim</a:t>
            </a:r>
            <a:r>
              <a:rPr kumimoji="0" lang="en-US"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rPr>
              <a:t> -</a:t>
            </a:r>
            <a:r>
              <a:rPr kumimoji="0" sz="1600" b="0" i="0" u="none" strike="noStrike" kern="0" cap="none" spc="-35" normalizeH="0" baseline="0" noProof="0" dirty="0">
                <a:ln>
                  <a:noFill/>
                </a:ln>
                <a:solidFill>
                  <a:srgbClr val="002060"/>
                </a:solidFill>
                <a:effectLst/>
                <a:uLnTx/>
                <a:uFillTx/>
                <a:latin typeface="Montserrat" panose="00000500000000000000" pitchFamily="2" charset="0"/>
                <a:ea typeface="+mn-ea"/>
                <a:cs typeface="Arial"/>
                <a:sym typeface="Arial"/>
              </a:rPr>
              <a:t> </a:t>
            </a:r>
            <a:r>
              <a:rPr kumimoji="0"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rPr>
              <a:t>Region</a:t>
            </a:r>
            <a:r>
              <a:rPr kumimoji="0" sz="1600" b="0" i="0" u="none" strike="noStrike" kern="0" cap="none" spc="-45" normalizeH="0" baseline="0" noProof="0" dirty="0">
                <a:ln>
                  <a:noFill/>
                </a:ln>
                <a:solidFill>
                  <a:srgbClr val="002060"/>
                </a:solidFill>
                <a:effectLst/>
                <a:uLnTx/>
                <a:uFillTx/>
                <a:latin typeface="Montserrat" panose="00000500000000000000" pitchFamily="2" charset="0"/>
                <a:ea typeface="+mn-ea"/>
                <a:cs typeface="Arial"/>
                <a:sym typeface="Arial"/>
              </a:rPr>
              <a:t> </a:t>
            </a:r>
            <a:r>
              <a:rPr kumimoji="0" sz="1600" b="0" i="0" u="none" strike="noStrike" kern="0" cap="none" spc="-50" normalizeH="0" baseline="0" noProof="0" dirty="0">
                <a:ln>
                  <a:noFill/>
                </a:ln>
                <a:solidFill>
                  <a:srgbClr val="002060"/>
                </a:solidFill>
                <a:effectLst/>
                <a:uLnTx/>
                <a:uFillTx/>
                <a:latin typeface="Montserrat" panose="00000500000000000000" pitchFamily="2" charset="0"/>
                <a:ea typeface="+mn-ea"/>
                <a:cs typeface="Arial"/>
                <a:sym typeface="Arial"/>
              </a:rPr>
              <a:t>9</a:t>
            </a:r>
            <a:endParaRPr kumimoji="0" sz="1600" b="0" i="0" u="none" strike="noStrike" kern="0" cap="none" spc="0" normalizeH="0" baseline="0" noProof="0" dirty="0">
              <a:ln>
                <a:noFill/>
              </a:ln>
              <a:solidFill>
                <a:srgbClr val="002060"/>
              </a:solidFill>
              <a:effectLst/>
              <a:uLnTx/>
              <a:uFillTx/>
              <a:latin typeface="Montserrat" panose="00000500000000000000" pitchFamily="2" charset="0"/>
              <a:ea typeface="+mn-ea"/>
              <a:cs typeface="Arial"/>
              <a:sym typeface="Arial"/>
            </a:endParaRPr>
          </a:p>
        </p:txBody>
      </p:sp>
      <p:grpSp>
        <p:nvGrpSpPr>
          <p:cNvPr id="7" name="object 4">
            <a:extLst>
              <a:ext uri="{FF2B5EF4-FFF2-40B4-BE49-F238E27FC236}">
                <a16:creationId xmlns:a16="http://schemas.microsoft.com/office/drawing/2014/main" id="{722D59FB-815B-E6D4-9963-604A03F93E60}"/>
              </a:ext>
            </a:extLst>
          </p:cNvPr>
          <p:cNvGrpSpPr/>
          <p:nvPr/>
        </p:nvGrpSpPr>
        <p:grpSpPr>
          <a:xfrm>
            <a:off x="1411587" y="1676399"/>
            <a:ext cx="1612445" cy="4663440"/>
            <a:chOff x="1684020" y="1888998"/>
            <a:chExt cx="1295400" cy="3966210"/>
          </a:xfrm>
        </p:grpSpPr>
        <p:pic>
          <p:nvPicPr>
            <p:cNvPr id="8" name="object 5">
              <a:extLst>
                <a:ext uri="{FF2B5EF4-FFF2-40B4-BE49-F238E27FC236}">
                  <a16:creationId xmlns:a16="http://schemas.microsoft.com/office/drawing/2014/main" id="{3E061FFA-B308-A09D-8F1D-7B84CB6856EC}"/>
                </a:ext>
              </a:extLst>
            </p:cNvPr>
            <p:cNvPicPr/>
            <p:nvPr/>
          </p:nvPicPr>
          <p:blipFill>
            <a:blip r:embed="rId3" cstate="print"/>
            <a:stretch>
              <a:fillRect/>
            </a:stretch>
          </p:blipFill>
          <p:spPr>
            <a:xfrm>
              <a:off x="1684020" y="1888998"/>
              <a:ext cx="1295399" cy="1727453"/>
            </a:xfrm>
            <a:prstGeom prst="rect">
              <a:avLst/>
            </a:prstGeom>
            <a:scene3d>
              <a:camera prst="orthographicFront"/>
              <a:lightRig rig="threePt" dir="t"/>
            </a:scene3d>
            <a:sp3d>
              <a:bevelT/>
            </a:sp3d>
          </p:spPr>
        </p:pic>
        <p:pic>
          <p:nvPicPr>
            <p:cNvPr id="9" name="object 6">
              <a:extLst>
                <a:ext uri="{FF2B5EF4-FFF2-40B4-BE49-F238E27FC236}">
                  <a16:creationId xmlns:a16="http://schemas.microsoft.com/office/drawing/2014/main" id="{A4090158-CA26-70AC-89A8-52DCAA614167}"/>
                </a:ext>
              </a:extLst>
            </p:cNvPr>
            <p:cNvPicPr/>
            <p:nvPr/>
          </p:nvPicPr>
          <p:blipFill>
            <a:blip r:embed="rId4" cstate="print"/>
            <a:stretch>
              <a:fillRect/>
            </a:stretch>
          </p:blipFill>
          <p:spPr>
            <a:xfrm>
              <a:off x="1697736" y="4127754"/>
              <a:ext cx="1281683" cy="1727453"/>
            </a:xfrm>
            <a:prstGeom prst="rect">
              <a:avLst/>
            </a:prstGeom>
            <a:scene3d>
              <a:camera prst="orthographicFront"/>
              <a:lightRig rig="threePt" dir="t"/>
            </a:scene3d>
            <a:sp3d>
              <a:bevelT/>
            </a:sp3d>
          </p:spPr>
        </p:pic>
      </p:grpSp>
      <p:pic>
        <p:nvPicPr>
          <p:cNvPr id="3" name="Picture 2">
            <a:extLst>
              <a:ext uri="{FF2B5EF4-FFF2-40B4-BE49-F238E27FC236}">
                <a16:creationId xmlns:a16="http://schemas.microsoft.com/office/drawing/2014/main" id="{2D36C572-E003-5173-43FE-438A8A501CA5}"/>
              </a:ext>
            </a:extLst>
          </p:cNvPr>
          <p:cNvPicPr>
            <a:picLocks noChangeAspect="1"/>
          </p:cNvPicPr>
          <p:nvPr/>
        </p:nvPicPr>
        <p:blipFill>
          <a:blip r:embed="rId5"/>
          <a:stretch>
            <a:fillRect/>
          </a:stretch>
        </p:blipFill>
        <p:spPr>
          <a:xfrm>
            <a:off x="0" y="0"/>
            <a:ext cx="12192000" cy="1085850"/>
          </a:xfrm>
          <a:prstGeom prst="rect">
            <a:avLst/>
          </a:prstGeom>
        </p:spPr>
      </p:pic>
      <p:sp>
        <p:nvSpPr>
          <p:cNvPr id="11" name="TextBox 10">
            <a:extLst>
              <a:ext uri="{FF2B5EF4-FFF2-40B4-BE49-F238E27FC236}">
                <a16:creationId xmlns:a16="http://schemas.microsoft.com/office/drawing/2014/main" id="{3A6913B0-CB5D-625F-33F9-F97864B3F782}"/>
              </a:ext>
            </a:extLst>
          </p:cNvPr>
          <p:cNvSpPr txBox="1"/>
          <p:nvPr/>
        </p:nvSpPr>
        <p:spPr>
          <a:xfrm>
            <a:off x="3099786" y="197607"/>
            <a:ext cx="599242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Today’s Presenters</a:t>
            </a:r>
          </a:p>
        </p:txBody>
      </p:sp>
      <p:pic>
        <p:nvPicPr>
          <p:cNvPr id="10" name="Google Shape;222;p41">
            <a:extLst>
              <a:ext uri="{FF2B5EF4-FFF2-40B4-BE49-F238E27FC236}">
                <a16:creationId xmlns:a16="http://schemas.microsoft.com/office/drawing/2014/main" id="{9634776C-F3EC-C532-6FFC-643BF757A5EA}"/>
              </a:ext>
            </a:extLst>
          </p:cNvPr>
          <p:cNvPicPr preferRelativeResize="0"/>
          <p:nvPr/>
        </p:nvPicPr>
        <p:blipFill rotWithShape="1">
          <a:blip r:embed="rId6">
            <a:alphaModFix/>
          </a:blip>
          <a:srcRect/>
          <a:stretch/>
        </p:blipFill>
        <p:spPr>
          <a:xfrm>
            <a:off x="178675" y="87088"/>
            <a:ext cx="762616" cy="701666"/>
          </a:xfrm>
          <a:prstGeom prst="rect">
            <a:avLst/>
          </a:prstGeom>
          <a:noFill/>
          <a:ln>
            <a:noFill/>
          </a:ln>
        </p:spPr>
      </p:pic>
    </p:spTree>
    <p:extLst>
      <p:ext uri="{BB962C8B-B14F-4D97-AF65-F5344CB8AC3E}">
        <p14:creationId xmlns:p14="http://schemas.microsoft.com/office/powerpoint/2010/main" val="1309278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3064246-6573-1E54-EA61-890DE780A8E4}"/>
              </a:ext>
            </a:extLst>
          </p:cNvPr>
          <p:cNvPicPr>
            <a:picLocks noChangeAspect="1"/>
          </p:cNvPicPr>
          <p:nvPr/>
        </p:nvPicPr>
        <p:blipFill>
          <a:blip r:embed="rId3"/>
          <a:stretch>
            <a:fillRect/>
          </a:stretch>
        </p:blipFill>
        <p:spPr>
          <a:xfrm>
            <a:off x="4654951" y="2231690"/>
            <a:ext cx="2720436" cy="1900085"/>
          </a:xfrm>
          <a:prstGeom prst="rect">
            <a:avLst/>
          </a:prstGeom>
        </p:spPr>
      </p:pic>
      <p:sp>
        <p:nvSpPr>
          <p:cNvPr id="6" name="Slide Number Placeholder 5"/>
          <p:cNvSpPr>
            <a:spLocks noGrp="1"/>
          </p:cNvSpPr>
          <p:nvPr>
            <p:ph type="sldNum" sz="quarter" idx="7"/>
          </p:nvPr>
        </p:nvSpPr>
        <p:spPr>
          <a:xfrm>
            <a:off x="14558518" y="6497345"/>
            <a:ext cx="274320" cy="204351"/>
          </a:xfrm>
          <a:prstGeom prst="rect">
            <a:avLst/>
          </a:prstGeom>
        </p:spPr>
        <p:txBody>
          <a:bodyPr wrap="square" lIns="0" tIns="0" rIns="0" bIns="0">
            <a:spAutoFit/>
          </a:bodyPr>
          <a:lstStyle>
            <a:defPPr>
              <a:defRPr lang="en-US"/>
            </a:defPPr>
            <a:lvl1pPr marL="0" algn="l" defTabSz="914400" rtl="0" eaLnBrk="1" latinLnBrk="0" hangingPunct="1">
              <a:defRPr sz="1400" b="0" i="0" kern="1200">
                <a:solidFill>
                  <a:srgbClr val="7E7E7E"/>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marR="0" lvl="0" indent="0" algn="l" defTabSz="914400" rtl="0" eaLnBrk="1" fontAlgn="auto" latinLnBrk="0" hangingPunct="1">
              <a:lnSpc>
                <a:spcPts val="1650"/>
              </a:lnSpc>
              <a:spcBef>
                <a:spcPts val="0"/>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srgbClr val="7E7E7E"/>
                </a:solidFill>
                <a:effectLst/>
                <a:uLnTx/>
                <a:uFillTx/>
                <a:latin typeface="Arial"/>
                <a:ea typeface="+mn-ea"/>
                <a:cs typeface="Arial"/>
              </a:rPr>
              <a:pPr marL="38100" marR="0" lvl="0" indent="0" algn="l" defTabSz="914400" rtl="0" eaLnBrk="1" fontAlgn="auto" latinLnBrk="0" hangingPunct="1">
                <a:lnSpc>
                  <a:spcPts val="1650"/>
                </a:lnSpc>
                <a:spcBef>
                  <a:spcPts val="0"/>
                </a:spcBef>
                <a:spcAft>
                  <a:spcPts val="0"/>
                </a:spcAft>
                <a:buClrTx/>
                <a:buSzTx/>
                <a:buFontTx/>
                <a:buNone/>
                <a:tabLst/>
                <a:defRPr/>
              </a:pPr>
              <a:t>20</a:t>
            </a:fld>
            <a:endParaRPr kumimoji="0" lang="en-US" sz="1400" b="0" i="0" u="none" strike="noStrike" kern="1200" cap="none" spc="0" normalizeH="0" baseline="0" noProof="0" dirty="0">
              <a:ln>
                <a:noFill/>
              </a:ln>
              <a:solidFill>
                <a:srgbClr val="7E7E7E"/>
              </a:solidFill>
              <a:effectLst/>
              <a:uLnTx/>
              <a:uFillTx/>
              <a:latin typeface="Arial"/>
              <a:ea typeface="+mn-ea"/>
              <a:cs typeface="Arial"/>
            </a:endParaRPr>
          </a:p>
        </p:txBody>
      </p:sp>
      <p:sp>
        <p:nvSpPr>
          <p:cNvPr id="7" name="TextBox 6">
            <a:extLst>
              <a:ext uri="{FF2B5EF4-FFF2-40B4-BE49-F238E27FC236}">
                <a16:creationId xmlns:a16="http://schemas.microsoft.com/office/drawing/2014/main" id="{DE960C2E-88B8-4D56-839A-086BD1B728B1}"/>
              </a:ext>
            </a:extLst>
          </p:cNvPr>
          <p:cNvSpPr txBox="1"/>
          <p:nvPr/>
        </p:nvSpPr>
        <p:spPr>
          <a:xfrm>
            <a:off x="367572" y="1671756"/>
            <a:ext cx="3749040" cy="2991268"/>
          </a:xfrm>
          <a:prstGeom prst="rect">
            <a:avLst/>
          </a:prstGeom>
          <a:solidFill>
            <a:schemeClr val="bg1">
              <a:lumMod val="95000"/>
            </a:schemeClr>
          </a:solidFill>
          <a:ln>
            <a:solidFill>
              <a:schemeClr val="tx1"/>
            </a:solidFill>
          </a:ln>
          <a:scene3d>
            <a:camera prst="orthographicFront"/>
            <a:lightRig rig="threePt" dir="t"/>
          </a:scene3d>
          <a:sp3d>
            <a:bevelT/>
          </a:sp3d>
        </p:spPr>
        <p:txBody>
          <a:bodyPr wrap="square" rtlCol="0">
            <a:spAutoFit/>
          </a:bodyPr>
          <a:lstStyle/>
          <a:p>
            <a:pPr marL="0" marR="0" lvl="0" indent="0" algn="ctr" defTabSz="514350" rtl="0" eaLnBrk="1" fontAlgn="auto" latinLnBrk="0" hangingPunct="1">
              <a:lnSpc>
                <a:spcPct val="15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EECE1">
                    <a:lumMod val="75000"/>
                  </a:srgbClr>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rPr>
              <a:t>Anthony Caruso</a:t>
            </a:r>
          </a:p>
          <a:p>
            <a:pPr marL="0" marR="0" lvl="0" indent="0" algn="ctr" defTabSz="51435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rPr>
              <a:t> </a:t>
            </a: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rPr>
              <a:t> Senior, Small Business Technical Advisor</a:t>
            </a:r>
          </a:p>
          <a:p>
            <a:pPr marL="0" marR="0" lvl="0" indent="0" algn="ctr" defTabSz="51435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rPr>
              <a:t>email: anthony.caruso@gsa.gov</a:t>
            </a:r>
          </a:p>
          <a:p>
            <a:pPr marL="0" marR="0" lvl="0" indent="0" algn="ctr" defTabSz="51435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rPr>
              <a:t>Ph. </a:t>
            </a:r>
            <a:r>
              <a:rPr kumimoji="0" lang="en-US" sz="1200" b="0" i="0" u="none" strike="noStrike" kern="0" cap="none" spc="0" normalizeH="0" baseline="0" noProof="0" dirty="0">
                <a:ln>
                  <a:noFill/>
                </a:ln>
                <a:solidFill>
                  <a:srgbClr val="000000"/>
                </a:solidFill>
                <a:effectLst/>
                <a:uLnTx/>
                <a:uFillTx/>
                <a:latin typeface="Montserrat" panose="00000500000000000000" pitchFamily="2" charset="0"/>
                <a:ea typeface="+mn-ea"/>
                <a:cs typeface="Arial"/>
                <a:sym typeface="Arial"/>
              </a:rPr>
              <a:t>213-200-0946</a:t>
            </a:r>
            <a:r>
              <a:rPr kumimoji="0" lang="en-US" sz="1200" b="0" i="0" u="none" strike="noStrike" kern="0" cap="none" spc="15" normalizeH="0" baseline="0" noProof="0" dirty="0">
                <a:ln>
                  <a:noFill/>
                </a:ln>
                <a:solidFill>
                  <a:srgbClr val="000000"/>
                </a:solidFill>
                <a:effectLst/>
                <a:uLnTx/>
                <a:uFillTx/>
                <a:latin typeface="Montserrat" panose="00000500000000000000" pitchFamily="2" charset="0"/>
                <a:ea typeface="+mn-ea"/>
                <a:cs typeface="Arial"/>
                <a:sym typeface="Arial"/>
              </a:rPr>
              <a:t> </a:t>
            </a:r>
            <a:endPar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endParaRPr>
          </a:p>
          <a:p>
            <a:pPr marL="0" marR="0" lvl="0" indent="0" algn="ctr" defTabSz="51435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rPr>
              <a:t>GSA Region 9 – Pacific Rim</a:t>
            </a:r>
          </a:p>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rPr>
              <a:t>California, Hawaii, Nevada &amp; Arizona</a:t>
            </a: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238"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 name="Google Shape;113;p20">
            <a:extLst>
              <a:ext uri="{FF2B5EF4-FFF2-40B4-BE49-F238E27FC236}">
                <a16:creationId xmlns:a16="http://schemas.microsoft.com/office/drawing/2014/main" id="{05E1EFFB-6238-D553-8A2C-B2F20AC630F5}"/>
              </a:ext>
            </a:extLst>
          </p:cNvPr>
          <p:cNvSpPr/>
          <p:nvPr/>
        </p:nvSpPr>
        <p:spPr>
          <a:xfrm>
            <a:off x="4370856" y="4182099"/>
            <a:ext cx="3749039" cy="2272214"/>
          </a:xfrm>
          <a:prstGeom prst="rect">
            <a:avLst/>
          </a:prstGeom>
          <a:blipFill rotWithShape="1">
            <a:blip r:embed="rId4">
              <a:alphaModFix/>
            </a:blip>
            <a:stretch>
              <a:fillRect/>
            </a:stretch>
          </a:blipFill>
          <a:ln>
            <a:noFill/>
          </a:ln>
        </p:spPr>
        <p:txBody>
          <a:bodyPr spcFirstLastPara="1" wrap="square" lIns="68568" tIns="34265" rIns="68568" bIns="3426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18" name="TextBox 17">
            <a:extLst>
              <a:ext uri="{FF2B5EF4-FFF2-40B4-BE49-F238E27FC236}">
                <a16:creationId xmlns:a16="http://schemas.microsoft.com/office/drawing/2014/main" id="{786D5FAA-2D11-EDE8-FAE1-EFF10732604E}"/>
              </a:ext>
            </a:extLst>
          </p:cNvPr>
          <p:cNvSpPr txBox="1"/>
          <p:nvPr/>
        </p:nvSpPr>
        <p:spPr>
          <a:xfrm>
            <a:off x="4383097" y="1734860"/>
            <a:ext cx="33343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VISIT OUR GSA SMALL BUSINESS WEBSITE</a:t>
            </a:r>
          </a:p>
        </p:txBody>
      </p:sp>
      <p:pic>
        <p:nvPicPr>
          <p:cNvPr id="14" name="Picture 13">
            <a:extLst>
              <a:ext uri="{FF2B5EF4-FFF2-40B4-BE49-F238E27FC236}">
                <a16:creationId xmlns:a16="http://schemas.microsoft.com/office/drawing/2014/main" id="{062FAD56-6364-F84D-BD5D-2D6D60D33E3E}"/>
              </a:ext>
            </a:extLst>
          </p:cNvPr>
          <p:cNvPicPr>
            <a:picLocks noChangeAspect="1"/>
          </p:cNvPicPr>
          <p:nvPr/>
        </p:nvPicPr>
        <p:blipFill>
          <a:blip r:embed="rId5"/>
          <a:stretch>
            <a:fillRect/>
          </a:stretch>
        </p:blipFill>
        <p:spPr>
          <a:xfrm>
            <a:off x="0" y="-58719"/>
            <a:ext cx="12192000" cy="1085850"/>
          </a:xfrm>
          <a:prstGeom prst="rect">
            <a:avLst/>
          </a:prstGeom>
        </p:spPr>
      </p:pic>
      <p:sp>
        <p:nvSpPr>
          <p:cNvPr id="2" name="TextBox 1">
            <a:extLst>
              <a:ext uri="{FF2B5EF4-FFF2-40B4-BE49-F238E27FC236}">
                <a16:creationId xmlns:a16="http://schemas.microsoft.com/office/drawing/2014/main" id="{6DFC34E0-5C56-25DA-3FF4-270A267EB38E}"/>
              </a:ext>
            </a:extLst>
          </p:cNvPr>
          <p:cNvSpPr txBox="1"/>
          <p:nvPr/>
        </p:nvSpPr>
        <p:spPr>
          <a:xfrm>
            <a:off x="7983948" y="1702617"/>
            <a:ext cx="3749040" cy="2991268"/>
          </a:xfrm>
          <a:prstGeom prst="rect">
            <a:avLst/>
          </a:prstGeom>
          <a:solidFill>
            <a:schemeClr val="bg1">
              <a:lumMod val="95000"/>
            </a:schemeClr>
          </a:solidFill>
          <a:ln>
            <a:solidFill>
              <a:schemeClr val="tx1"/>
            </a:solidFill>
          </a:ln>
          <a:scene3d>
            <a:camera prst="orthographicFront"/>
            <a:lightRig rig="threePt" dir="t"/>
          </a:scene3d>
          <a:sp3d>
            <a:bevelT/>
          </a:sp3d>
        </p:spPr>
        <p:txBody>
          <a:bodyPr wrap="square" rtlCol="0">
            <a:spAutoFit/>
          </a:bodyPr>
          <a:lstStyle/>
          <a:p>
            <a:pPr marL="0" marR="0" lvl="0" indent="0" algn="ctr" defTabSz="514350" rtl="0" eaLnBrk="1" fontAlgn="auto" latinLnBrk="0" hangingPunct="1">
              <a:lnSpc>
                <a:spcPct val="15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EECE1">
                    <a:lumMod val="75000"/>
                  </a:srgbClr>
                </a:solidFill>
                <a:effectLst/>
                <a:uLnTx/>
                <a:uFillTx/>
                <a:latin typeface="Montserrat" panose="00000500000000000000" pitchFamily="2" charset="0"/>
                <a:ea typeface="+mn-ea"/>
                <a:cs typeface="Arial" panose="020B0604020202020204" pitchFamily="34" charset="0"/>
              </a:rPr>
              <a:t> </a:t>
            </a:r>
            <a:r>
              <a:rPr kumimoji="0" lang="en-US" sz="1600" b="1" i="0" u="none"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rPr>
              <a:t>Lori Falkenstrom</a:t>
            </a:r>
          </a:p>
          <a:p>
            <a:pPr marL="0" marR="0" lvl="0" indent="0" algn="ctr" defTabSz="51435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rPr>
              <a:t> </a:t>
            </a: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rPr>
              <a:t> Small Business Specialist</a:t>
            </a:r>
          </a:p>
          <a:p>
            <a:pPr marL="0" marR="0" lvl="0" indent="0" algn="ctr" defTabSz="51435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rPr>
              <a:t>email: lori.falkenstrom@gsa.gov</a:t>
            </a:r>
          </a:p>
          <a:p>
            <a:pPr marL="0" marR="0" lvl="0" indent="0" algn="ctr" defTabSz="51435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rPr>
              <a:t>Ph. 415-515-6194 </a:t>
            </a:r>
          </a:p>
          <a:p>
            <a:pPr marL="0" marR="0" lvl="0" indent="0" algn="ctr" defTabSz="51435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rPr>
              <a:t>GSA Region 9 – Pacific Rim</a:t>
            </a:r>
          </a:p>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rPr>
              <a:t>California, Hawaii, Nevada &amp; Arizona</a:t>
            </a: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238"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F5A34A25-FF6B-CC57-DF9F-A91635EF8118}"/>
              </a:ext>
            </a:extLst>
          </p:cNvPr>
          <p:cNvSpPr txBox="1"/>
          <p:nvPr/>
        </p:nvSpPr>
        <p:spPr>
          <a:xfrm>
            <a:off x="1572364" y="122834"/>
            <a:ext cx="98449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rPr>
              <a:t>GSA Office Of Small And Disadvantaged Business Utilization (OSDBU)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Google Shape;222;p41">
            <a:extLst>
              <a:ext uri="{FF2B5EF4-FFF2-40B4-BE49-F238E27FC236}">
                <a16:creationId xmlns:a16="http://schemas.microsoft.com/office/drawing/2014/main" id="{0659414B-030C-378E-758E-8345B3D055E5}"/>
              </a:ext>
            </a:extLst>
          </p:cNvPr>
          <p:cNvPicPr preferRelativeResize="0"/>
          <p:nvPr/>
        </p:nvPicPr>
        <p:blipFill rotWithShape="1">
          <a:blip r:embed="rId6">
            <a:alphaModFix/>
          </a:blip>
          <a:srcRect/>
          <a:stretch/>
        </p:blipFill>
        <p:spPr>
          <a:xfrm>
            <a:off x="178675" y="43544"/>
            <a:ext cx="762616" cy="701666"/>
          </a:xfrm>
          <a:prstGeom prst="rect">
            <a:avLst/>
          </a:prstGeom>
          <a:noFill/>
          <a:ln>
            <a:noFill/>
          </a:ln>
        </p:spPr>
      </p:pic>
    </p:spTree>
    <p:extLst>
      <p:ext uri="{BB962C8B-B14F-4D97-AF65-F5344CB8AC3E}">
        <p14:creationId xmlns:p14="http://schemas.microsoft.com/office/powerpoint/2010/main" val="36380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165;p23">
            <a:extLst>
              <a:ext uri="{FF2B5EF4-FFF2-40B4-BE49-F238E27FC236}">
                <a16:creationId xmlns:a16="http://schemas.microsoft.com/office/drawing/2014/main" id="{D5BE8C9D-8F6D-4214-913C-FD8928C9DFA3}"/>
              </a:ext>
            </a:extLst>
          </p:cNvPr>
          <p:cNvPicPr preferRelativeResize="0"/>
          <p:nvPr/>
        </p:nvPicPr>
        <p:blipFill rotWithShape="1">
          <a:blip r:embed="rId3">
            <a:alphaModFix/>
          </a:blip>
          <a:srcRect/>
          <a:stretch/>
        </p:blipFill>
        <p:spPr>
          <a:xfrm>
            <a:off x="111887" y="0"/>
            <a:ext cx="990600" cy="990600"/>
          </a:xfrm>
          <a:prstGeom prst="rect">
            <a:avLst/>
          </a:prstGeom>
          <a:noFill/>
          <a:ln>
            <a:noFill/>
          </a:ln>
        </p:spPr>
      </p:pic>
      <p:sp>
        <p:nvSpPr>
          <p:cNvPr id="7" name="Rectangle 6">
            <a:extLst>
              <a:ext uri="{FF2B5EF4-FFF2-40B4-BE49-F238E27FC236}">
                <a16:creationId xmlns:a16="http://schemas.microsoft.com/office/drawing/2014/main" id="{6FD4F2E7-AB00-4FA7-7A45-F32C0D83F99C}"/>
              </a:ext>
            </a:extLst>
          </p:cNvPr>
          <p:cNvSpPr/>
          <p:nvPr/>
        </p:nvSpPr>
        <p:spPr>
          <a:xfrm>
            <a:off x="304799" y="1347973"/>
            <a:ext cx="5716961" cy="4297680"/>
          </a:xfrm>
          <a:prstGeom prst="rect">
            <a:avLst/>
          </a:prstGeom>
          <a:solidFill>
            <a:schemeClr val="bg1">
              <a:lumMod val="95000"/>
            </a:schemeClr>
          </a:solidFill>
          <a:ln>
            <a:solidFill>
              <a:schemeClr val="tx1"/>
            </a:solidFill>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rPr>
              <a:t>The U.S. General Services Administration (GSA) is one of the federal government's largest buyers, contracting for billions of dollars’ worth of products and services each year for its U.S. government “customers.” These customers include most agencies of the executive, judicial, and legislative branches and federal government and military facilities worldwide.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rPr>
              <a:t>GSA rents, builds, furnishes, and maintains government offices and buys products ranging from pens to state-of-the-art computers. GSA also contracts for services as varied as trash removal and information technology.</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Narrow" panose="020B0606020202030204" pitchFamily="34" charset="0"/>
              <a:ea typeface="+mn-ea"/>
              <a:cs typeface="Arial"/>
              <a:sym typeface="Arial"/>
            </a:endParaRPr>
          </a:p>
        </p:txBody>
      </p:sp>
      <p:sp>
        <p:nvSpPr>
          <p:cNvPr id="9" name="Rectangle 8">
            <a:extLst>
              <a:ext uri="{FF2B5EF4-FFF2-40B4-BE49-F238E27FC236}">
                <a16:creationId xmlns:a16="http://schemas.microsoft.com/office/drawing/2014/main" id="{004C9A3B-B792-BF98-8FD5-F3B011B158F6}"/>
              </a:ext>
            </a:extLst>
          </p:cNvPr>
          <p:cNvSpPr/>
          <p:nvPr/>
        </p:nvSpPr>
        <p:spPr>
          <a:xfrm>
            <a:off x="6410131" y="1307154"/>
            <a:ext cx="5212080" cy="1384995"/>
          </a:xfrm>
          <a:prstGeom prst="rect">
            <a:avLst/>
          </a:prstGeom>
          <a:solidFill>
            <a:schemeClr val="bg1">
              <a:lumMod val="95000"/>
            </a:schemeClr>
          </a:solidFill>
          <a:ln w="3175">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1" u="none" strike="noStrike" kern="0" cap="none" spc="0" normalizeH="0" baseline="0" noProof="0" dirty="0">
              <a:ln>
                <a:noFill/>
              </a:ln>
              <a:solidFill>
                <a:srgbClr val="002060"/>
              </a:solidFill>
              <a:effectLst/>
              <a:uLnTx/>
              <a:uFillTx/>
              <a:latin typeface="Arial"/>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rPr>
              <a:t>Mission-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rPr>
              <a:t> “Deliver value and savings in real estate, acquisition, technology, and other mission-support services across government.”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sng"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pic>
        <p:nvPicPr>
          <p:cNvPr id="12" name="Picture 2">
            <a:extLst>
              <a:ext uri="{FF2B5EF4-FFF2-40B4-BE49-F238E27FC236}">
                <a16:creationId xmlns:a16="http://schemas.microsoft.com/office/drawing/2014/main" id="{07A73C81-5BEE-7B5C-CD2F-0897808DECB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r="25688"/>
          <a:stretch/>
        </p:blipFill>
        <p:spPr bwMode="auto">
          <a:xfrm>
            <a:off x="6410131" y="2692149"/>
            <a:ext cx="5212080" cy="312247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extBox 1">
            <a:extLst>
              <a:ext uri="{FF2B5EF4-FFF2-40B4-BE49-F238E27FC236}">
                <a16:creationId xmlns:a16="http://schemas.microsoft.com/office/drawing/2014/main" id="{1743B518-6254-B47C-665D-C65B34605880}"/>
              </a:ext>
            </a:extLst>
          </p:cNvPr>
          <p:cNvSpPr txBox="1"/>
          <p:nvPr/>
        </p:nvSpPr>
        <p:spPr>
          <a:xfrm>
            <a:off x="1794029" y="5709199"/>
            <a:ext cx="29464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Montserrat" panose="00000500000000000000" pitchFamily="2" charset="0"/>
                <a:ea typeface="+mn-ea"/>
                <a:cs typeface="Arial"/>
                <a:sym typeface="Arial"/>
              </a:rPr>
              <a:t>www.gsa.gov</a:t>
            </a:r>
          </a:p>
        </p:txBody>
      </p:sp>
      <p:pic>
        <p:nvPicPr>
          <p:cNvPr id="10" name="Picture 9">
            <a:extLst>
              <a:ext uri="{FF2B5EF4-FFF2-40B4-BE49-F238E27FC236}">
                <a16:creationId xmlns:a16="http://schemas.microsoft.com/office/drawing/2014/main" id="{5F148A3B-87A7-DF7F-BC4F-613D848883A7}"/>
              </a:ext>
            </a:extLst>
          </p:cNvPr>
          <p:cNvPicPr>
            <a:picLocks noChangeAspect="1"/>
          </p:cNvPicPr>
          <p:nvPr/>
        </p:nvPicPr>
        <p:blipFill>
          <a:blip r:embed="rId6"/>
          <a:stretch>
            <a:fillRect/>
          </a:stretch>
        </p:blipFill>
        <p:spPr>
          <a:xfrm>
            <a:off x="0" y="0"/>
            <a:ext cx="12192000" cy="1085850"/>
          </a:xfrm>
          <a:prstGeom prst="rect">
            <a:avLst/>
          </a:prstGeom>
        </p:spPr>
      </p:pic>
      <p:pic>
        <p:nvPicPr>
          <p:cNvPr id="3" name="Google Shape;222;p41">
            <a:extLst>
              <a:ext uri="{FF2B5EF4-FFF2-40B4-BE49-F238E27FC236}">
                <a16:creationId xmlns:a16="http://schemas.microsoft.com/office/drawing/2014/main" id="{3C8D70F6-4296-C9EF-FC6C-3F9EA08E59C5}"/>
              </a:ext>
            </a:extLst>
          </p:cNvPr>
          <p:cNvPicPr preferRelativeResize="0"/>
          <p:nvPr/>
        </p:nvPicPr>
        <p:blipFill rotWithShape="1">
          <a:blip r:embed="rId7">
            <a:alphaModFix/>
          </a:blip>
          <a:srcRect/>
          <a:stretch/>
        </p:blipFill>
        <p:spPr>
          <a:xfrm>
            <a:off x="178675" y="87088"/>
            <a:ext cx="762616" cy="701666"/>
          </a:xfrm>
          <a:prstGeom prst="rect">
            <a:avLst/>
          </a:prstGeom>
          <a:noFill/>
          <a:ln>
            <a:noFill/>
          </a:ln>
        </p:spPr>
      </p:pic>
      <p:sp>
        <p:nvSpPr>
          <p:cNvPr id="4" name="TextBox 3">
            <a:extLst>
              <a:ext uri="{FF2B5EF4-FFF2-40B4-BE49-F238E27FC236}">
                <a16:creationId xmlns:a16="http://schemas.microsoft.com/office/drawing/2014/main" id="{90C8BCFE-7E94-A3E2-566A-EF36F9A98B21}"/>
              </a:ext>
            </a:extLst>
          </p:cNvPr>
          <p:cNvSpPr txBox="1"/>
          <p:nvPr/>
        </p:nvSpPr>
        <p:spPr>
          <a:xfrm>
            <a:off x="5051393" y="148592"/>
            <a:ext cx="334417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Agency Overview </a:t>
            </a:r>
          </a:p>
        </p:txBody>
      </p:sp>
    </p:spTree>
    <p:extLst>
      <p:ext uri="{BB962C8B-B14F-4D97-AF65-F5344CB8AC3E}">
        <p14:creationId xmlns:p14="http://schemas.microsoft.com/office/powerpoint/2010/main" val="3092775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83DD57-6FF7-EDBF-1615-83740C115E29}"/>
              </a:ext>
            </a:extLst>
          </p:cNvPr>
          <p:cNvSpPr>
            <a:spLocks noGrp="1"/>
          </p:cNvSpPr>
          <p:nvPr>
            <p:ph sz="half" idx="2"/>
          </p:nvPr>
        </p:nvSpPr>
        <p:spPr>
          <a:xfrm>
            <a:off x="979271" y="1525769"/>
            <a:ext cx="5486400" cy="4162678"/>
          </a:xfrm>
          <a:solidFill>
            <a:schemeClr val="bg1">
              <a:lumMod val="95000"/>
            </a:schemeClr>
          </a:solidFill>
          <a:ln>
            <a:solidFill>
              <a:schemeClr val="tx1"/>
            </a:solidFill>
          </a:ln>
        </p:spPr>
        <p:txBody>
          <a:bodyPr/>
          <a:lstStyle/>
          <a:p>
            <a:pPr marL="0" indent="0" algn="ctr">
              <a:buNone/>
            </a:pPr>
            <a:r>
              <a:rPr lang="en-US" sz="2400" dirty="0">
                <a:latin typeface="Montserrat" panose="00000500000000000000" pitchFamily="2" charset="0"/>
                <a:cs typeface="Arial" panose="020B0604020202020204" pitchFamily="34" charset="0"/>
              </a:rPr>
              <a:t>Public Buildings Service </a:t>
            </a:r>
          </a:p>
          <a:p>
            <a:pPr marL="0" indent="0" algn="ctr">
              <a:buNone/>
            </a:pPr>
            <a:r>
              <a:rPr lang="en-US" sz="2400" dirty="0">
                <a:latin typeface="Montserrat" panose="00000500000000000000" pitchFamily="2" charset="0"/>
                <a:cs typeface="Arial" panose="020B0604020202020204" pitchFamily="34" charset="0"/>
              </a:rPr>
              <a:t>(PBS)</a:t>
            </a:r>
          </a:p>
          <a:p>
            <a:endParaRPr lang="en-US" sz="1200" dirty="0">
              <a:latin typeface="Montserrat" panose="00000500000000000000" pitchFamily="2" charset="0"/>
              <a:cs typeface="Arial" panose="020B0604020202020204" pitchFamily="34" charset="0"/>
            </a:endParaRPr>
          </a:p>
          <a:p>
            <a:pPr marL="25400" indent="0" algn="ctr">
              <a:lnSpc>
                <a:spcPct val="150000"/>
              </a:lnSpc>
              <a:buNone/>
            </a:pPr>
            <a:r>
              <a:rPr lang="en-US" sz="1400" b="0" dirty="0">
                <a:latin typeface="Montserrat" panose="00000500000000000000" pitchFamily="2" charset="0"/>
                <a:cs typeface="Arial" panose="020B0604020202020204" pitchFamily="34" charset="0"/>
              </a:rPr>
              <a:t>As the landlord for the civilian federal government, PBS acquires space on behalf of the federal government through new construction and leasing, and acts as a caretaker for federal properties across the country. </a:t>
            </a:r>
          </a:p>
          <a:p>
            <a:pPr algn="ctr">
              <a:lnSpc>
                <a:spcPct val="150000"/>
              </a:lnSpc>
            </a:pPr>
            <a:endParaRPr lang="en-US" sz="1400" b="0" dirty="0">
              <a:latin typeface="Montserrat" panose="00000500000000000000" pitchFamily="2" charset="0"/>
              <a:cs typeface="Arial" panose="020B0604020202020204" pitchFamily="34" charset="0"/>
            </a:endParaRPr>
          </a:p>
          <a:p>
            <a:pPr marL="25400" indent="0" algn="ctr">
              <a:lnSpc>
                <a:spcPct val="150000"/>
              </a:lnSpc>
              <a:buNone/>
            </a:pPr>
            <a:r>
              <a:rPr lang="en-US" sz="1400" b="0" dirty="0">
                <a:latin typeface="Montserrat" panose="00000500000000000000" pitchFamily="2" charset="0"/>
                <a:cs typeface="Arial" panose="020B0604020202020204" pitchFamily="34" charset="0"/>
              </a:rPr>
              <a:t>PBS owns or leases 8,800 assets, maintains an inventory of more than 370 million square feet of workspace, and preserves more than 500 historic properties.</a:t>
            </a:r>
          </a:p>
          <a:p>
            <a:endParaRPr lang="en-US" sz="750" dirty="0">
              <a:latin typeface="Montserrat" panose="00000500000000000000" pitchFamily="2" charset="0"/>
            </a:endParaRPr>
          </a:p>
        </p:txBody>
      </p:sp>
      <p:sp>
        <p:nvSpPr>
          <p:cNvPr id="4" name="Content Placeholder 3">
            <a:extLst>
              <a:ext uri="{FF2B5EF4-FFF2-40B4-BE49-F238E27FC236}">
                <a16:creationId xmlns:a16="http://schemas.microsoft.com/office/drawing/2014/main" id="{B2D4E837-5176-912A-C830-BB7B6717A070}"/>
              </a:ext>
            </a:extLst>
          </p:cNvPr>
          <p:cNvSpPr>
            <a:spLocks noGrp="1"/>
          </p:cNvSpPr>
          <p:nvPr>
            <p:ph sz="half" idx="3"/>
          </p:nvPr>
        </p:nvSpPr>
        <p:spPr>
          <a:xfrm>
            <a:off x="6960579" y="1525769"/>
            <a:ext cx="4206240" cy="2108269"/>
          </a:xfrm>
          <a:solidFill>
            <a:schemeClr val="bg1">
              <a:lumMod val="95000"/>
            </a:schemeClr>
          </a:solidFill>
          <a:ln>
            <a:solidFill>
              <a:schemeClr val="tx1"/>
            </a:solidFill>
          </a:ln>
        </p:spPr>
        <p:txBody>
          <a:bodyPr/>
          <a:lstStyle/>
          <a:p>
            <a:pPr marL="0" indent="0" algn="ctr">
              <a:buNone/>
            </a:pPr>
            <a:r>
              <a:rPr lang="en-US" sz="1500" dirty="0">
                <a:latin typeface="Montserrat" panose="00000500000000000000" pitchFamily="2" charset="0"/>
                <a:cs typeface="Arial" panose="020B0604020202020204" pitchFamily="34" charset="0"/>
              </a:rPr>
              <a:t>What does PBS Procure?</a:t>
            </a:r>
          </a:p>
          <a:p>
            <a:pPr marL="0" indent="0" algn="ctr"/>
            <a:endParaRPr lang="en-US" sz="1200" dirty="0">
              <a:latin typeface="Montserrat" panose="00000500000000000000" pitchFamily="2" charset="0"/>
              <a:cs typeface="Arial" panose="020B0604020202020204" pitchFamily="34" charset="0"/>
            </a:endParaRPr>
          </a:p>
          <a:p>
            <a:pPr marL="0" indent="0">
              <a:lnSpc>
                <a:spcPct val="150000"/>
              </a:lnSpc>
              <a:buNone/>
            </a:pPr>
            <a:r>
              <a:rPr lang="en-US" sz="1050" dirty="0">
                <a:latin typeface="Montserrat" panose="00000500000000000000" pitchFamily="2" charset="0"/>
                <a:cs typeface="Arial" panose="020B0604020202020204" pitchFamily="34" charset="0"/>
              </a:rPr>
              <a:t>	</a:t>
            </a:r>
            <a:r>
              <a:rPr lang="en-US" sz="1050" b="0" dirty="0">
                <a:latin typeface="Montserrat" panose="00000500000000000000" pitchFamily="2" charset="0"/>
                <a:cs typeface="Arial" panose="020B0604020202020204" pitchFamily="34" charset="0"/>
              </a:rPr>
              <a:t>Construction	      A&amp;E Services 	Janitorial  	Landscape 	Interior Design  	Painting	HVAC       Lighting      Security 	Window Washing      Electrical     Lease    </a:t>
            </a:r>
          </a:p>
          <a:p>
            <a:pPr marL="25400" indent="0">
              <a:lnSpc>
                <a:spcPct val="150000"/>
              </a:lnSpc>
              <a:buNone/>
            </a:pPr>
            <a:r>
              <a:rPr lang="en-US" dirty="0">
                <a:latin typeface="Montserrat" panose="00000500000000000000" pitchFamily="2" charset="0"/>
              </a:rPr>
              <a:t>	</a:t>
            </a:r>
          </a:p>
        </p:txBody>
      </p:sp>
      <p:pic>
        <p:nvPicPr>
          <p:cNvPr id="6" name="Google Shape;165;p23">
            <a:extLst>
              <a:ext uri="{FF2B5EF4-FFF2-40B4-BE49-F238E27FC236}">
                <a16:creationId xmlns:a16="http://schemas.microsoft.com/office/drawing/2014/main" id="{BE641C03-249E-297D-CCA0-A6302F20DE65}"/>
              </a:ext>
            </a:extLst>
          </p:cNvPr>
          <p:cNvPicPr preferRelativeResize="0"/>
          <p:nvPr/>
        </p:nvPicPr>
        <p:blipFill rotWithShape="1">
          <a:blip r:embed="rId3">
            <a:alphaModFix/>
          </a:blip>
          <a:srcRect/>
          <a:stretch/>
        </p:blipFill>
        <p:spPr>
          <a:xfrm>
            <a:off x="236321" y="152400"/>
            <a:ext cx="742950" cy="742950"/>
          </a:xfrm>
          <a:prstGeom prst="rect">
            <a:avLst/>
          </a:prstGeom>
          <a:noFill/>
          <a:ln>
            <a:noFill/>
          </a:ln>
        </p:spPr>
      </p:pic>
      <p:sp>
        <p:nvSpPr>
          <p:cNvPr id="7" name="Content Placeholder 3">
            <a:extLst>
              <a:ext uri="{FF2B5EF4-FFF2-40B4-BE49-F238E27FC236}">
                <a16:creationId xmlns:a16="http://schemas.microsoft.com/office/drawing/2014/main" id="{5A15E91F-C8B7-B307-B8FE-964742AD50F9}"/>
              </a:ext>
            </a:extLst>
          </p:cNvPr>
          <p:cNvSpPr txBox="1">
            <a:spLocks/>
          </p:cNvSpPr>
          <p:nvPr/>
        </p:nvSpPr>
        <p:spPr>
          <a:xfrm>
            <a:off x="6971338" y="3740243"/>
            <a:ext cx="4206240" cy="2011680"/>
          </a:xfrm>
          <a:prstGeom prst="rect">
            <a:avLst/>
          </a:prstGeom>
          <a:solidFill>
            <a:schemeClr val="bg1">
              <a:lumMod val="95000"/>
            </a:schemeClr>
          </a:solidFill>
          <a:ln>
            <a:solidFill>
              <a:schemeClr val="tx1"/>
            </a:solidFill>
          </a:ln>
        </p:spPr>
        <p:txBody>
          <a:bodyPr wrap="square" lIns="0" tIns="0" rIns="0" bIns="0">
            <a:spAutoFit/>
          </a:bodyPr>
          <a:lstStyle>
            <a:lvl1pPr marL="0" eaLnBrk="1" hangingPunct="1">
              <a:defRPr sz="3100" b="0" i="0">
                <a:solidFill>
                  <a:schemeClr val="tx1"/>
                </a:solidFill>
                <a:latin typeface="Arial"/>
                <a:ea typeface="+mn-ea"/>
                <a:cs typeface="Arial"/>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rPr>
              <a:t>Where are the PBS Opportunities?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1"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rPr>
              <a:t>GSA Forecast</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rPr>
              <a:t>GSA Subcontracting</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rPr>
              <a:t>Sam.gov</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rPr>
              <a:t>GSA Multiple Award Schedules (MAS)</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rPr>
              <a:t>Indefinite Delivery Indefinite Quantities (IDIQ)</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325"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 name="object 5">
            <a:extLst>
              <a:ext uri="{FF2B5EF4-FFF2-40B4-BE49-F238E27FC236}">
                <a16:creationId xmlns:a16="http://schemas.microsoft.com/office/drawing/2014/main" id="{E368CF3B-1004-EBCA-C627-B610F90E6E77}"/>
              </a:ext>
            </a:extLst>
          </p:cNvPr>
          <p:cNvSpPr txBox="1">
            <a:spLocks noGrp="1"/>
          </p:cNvSpPr>
          <p:nvPr>
            <p:ph type="title"/>
          </p:nvPr>
        </p:nvSpPr>
        <p:spPr>
          <a:xfrm>
            <a:off x="4440213" y="488036"/>
            <a:ext cx="7315200" cy="346088"/>
          </a:xfrm>
          <a:prstGeom prst="rect">
            <a:avLst/>
          </a:prstGeom>
          <a:noFill/>
        </p:spPr>
        <p:txBody>
          <a:bodyPr spcFirstLastPara="1" vert="horz" wrap="square" lIns="0" tIns="10001" rIns="0" bIns="0" rtlCol="0" anchor="t" anchorCtr="0">
            <a:spAutoFit/>
          </a:bodyPr>
          <a:lstStyle/>
          <a:p>
            <a:pPr marL="3609975">
              <a:spcBef>
                <a:spcPts val="79"/>
              </a:spcBef>
            </a:pPr>
            <a:r>
              <a:rPr lang="en-US" sz="2100" spc="-4" dirty="0">
                <a:solidFill>
                  <a:schemeClr val="bg1"/>
                </a:solidFill>
              </a:rPr>
              <a:t>Agency Overview (Cont.)</a:t>
            </a:r>
            <a:endParaRPr sz="2100" spc="-4" dirty="0">
              <a:solidFill>
                <a:schemeClr val="bg1"/>
              </a:solidFill>
            </a:endParaRPr>
          </a:p>
        </p:txBody>
      </p:sp>
      <p:sp>
        <p:nvSpPr>
          <p:cNvPr id="10" name="TextBox 9">
            <a:extLst>
              <a:ext uri="{FF2B5EF4-FFF2-40B4-BE49-F238E27FC236}">
                <a16:creationId xmlns:a16="http://schemas.microsoft.com/office/drawing/2014/main" id="{D718B88F-9F3E-0285-CE0C-F33656486348}"/>
              </a:ext>
            </a:extLst>
          </p:cNvPr>
          <p:cNvSpPr txBox="1"/>
          <p:nvPr/>
        </p:nvSpPr>
        <p:spPr>
          <a:xfrm>
            <a:off x="2443244" y="5816471"/>
            <a:ext cx="268605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Montserrat" panose="00000500000000000000" pitchFamily="2" charset="0"/>
                <a:ea typeface="+mn-ea"/>
                <a:cs typeface="Arial"/>
                <a:sym typeface="Arial"/>
              </a:rPr>
              <a:t>www.gsa.gov/pbs</a:t>
            </a:r>
            <a:endParaRPr kumimoji="0" lang="en-US" sz="1100" b="1" i="0" u="none" strike="noStrike" kern="0" cap="none" spc="0" normalizeH="0" baseline="0" noProof="0" dirty="0">
              <a:ln>
                <a:noFill/>
              </a:ln>
              <a:solidFill>
                <a:srgbClr val="000000"/>
              </a:solidFill>
              <a:effectLst/>
              <a:uLnTx/>
              <a:uFillTx/>
              <a:latin typeface="Montserrat" panose="00000500000000000000" pitchFamily="2" charset="0"/>
              <a:ea typeface="+mn-ea"/>
              <a:cs typeface="Arial"/>
              <a:sym typeface="Arial"/>
            </a:endParaRPr>
          </a:p>
        </p:txBody>
      </p:sp>
      <p:pic>
        <p:nvPicPr>
          <p:cNvPr id="5" name="Picture 4">
            <a:extLst>
              <a:ext uri="{FF2B5EF4-FFF2-40B4-BE49-F238E27FC236}">
                <a16:creationId xmlns:a16="http://schemas.microsoft.com/office/drawing/2014/main" id="{005CDFA6-B678-29F6-EEA8-405FEDFDCA05}"/>
              </a:ext>
            </a:extLst>
          </p:cNvPr>
          <p:cNvPicPr>
            <a:picLocks noChangeAspect="1"/>
          </p:cNvPicPr>
          <p:nvPr/>
        </p:nvPicPr>
        <p:blipFill>
          <a:blip r:embed="rId4"/>
          <a:stretch>
            <a:fillRect/>
          </a:stretch>
        </p:blipFill>
        <p:spPr>
          <a:xfrm>
            <a:off x="0" y="0"/>
            <a:ext cx="12192000" cy="1085850"/>
          </a:xfrm>
          <a:prstGeom prst="rect">
            <a:avLst/>
          </a:prstGeom>
        </p:spPr>
      </p:pic>
      <p:pic>
        <p:nvPicPr>
          <p:cNvPr id="2" name="Google Shape;222;p41">
            <a:extLst>
              <a:ext uri="{FF2B5EF4-FFF2-40B4-BE49-F238E27FC236}">
                <a16:creationId xmlns:a16="http://schemas.microsoft.com/office/drawing/2014/main" id="{3BC0BF33-D93E-2D02-0916-2DDCA8659973}"/>
              </a:ext>
            </a:extLst>
          </p:cNvPr>
          <p:cNvPicPr preferRelativeResize="0"/>
          <p:nvPr/>
        </p:nvPicPr>
        <p:blipFill rotWithShape="1">
          <a:blip r:embed="rId5">
            <a:alphaModFix/>
          </a:blip>
          <a:srcRect/>
          <a:stretch/>
        </p:blipFill>
        <p:spPr>
          <a:xfrm>
            <a:off x="178675" y="87088"/>
            <a:ext cx="762616" cy="701666"/>
          </a:xfrm>
          <a:prstGeom prst="rect">
            <a:avLst/>
          </a:prstGeom>
          <a:noFill/>
          <a:ln>
            <a:noFill/>
          </a:ln>
        </p:spPr>
      </p:pic>
      <p:sp>
        <p:nvSpPr>
          <p:cNvPr id="8" name="TextBox 7">
            <a:extLst>
              <a:ext uri="{FF2B5EF4-FFF2-40B4-BE49-F238E27FC236}">
                <a16:creationId xmlns:a16="http://schemas.microsoft.com/office/drawing/2014/main" id="{E90473EB-7619-EC11-4A41-EA3D40FDD7A5}"/>
              </a:ext>
            </a:extLst>
          </p:cNvPr>
          <p:cNvSpPr txBox="1"/>
          <p:nvPr/>
        </p:nvSpPr>
        <p:spPr>
          <a:xfrm>
            <a:off x="4424461" y="148592"/>
            <a:ext cx="397110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Agency Overview (Cont.)</a:t>
            </a:r>
          </a:p>
        </p:txBody>
      </p:sp>
    </p:spTree>
    <p:extLst>
      <p:ext uri="{BB962C8B-B14F-4D97-AF65-F5344CB8AC3E}">
        <p14:creationId xmlns:p14="http://schemas.microsoft.com/office/powerpoint/2010/main" val="1754295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65;p23">
            <a:extLst>
              <a:ext uri="{FF2B5EF4-FFF2-40B4-BE49-F238E27FC236}">
                <a16:creationId xmlns:a16="http://schemas.microsoft.com/office/drawing/2014/main" id="{91C2F1A2-CB34-49B2-8110-0A9B540DDBAD}"/>
              </a:ext>
            </a:extLst>
          </p:cNvPr>
          <p:cNvPicPr preferRelativeResize="0"/>
          <p:nvPr/>
        </p:nvPicPr>
        <p:blipFill rotWithShape="1">
          <a:blip r:embed="rId3">
            <a:alphaModFix/>
          </a:blip>
          <a:srcRect/>
          <a:stretch/>
        </p:blipFill>
        <p:spPr>
          <a:xfrm>
            <a:off x="74957" y="80122"/>
            <a:ext cx="742950" cy="742950"/>
          </a:xfrm>
          <a:prstGeom prst="rect">
            <a:avLst/>
          </a:prstGeom>
          <a:noFill/>
          <a:ln>
            <a:noFill/>
          </a:ln>
        </p:spPr>
      </p:pic>
      <p:sp>
        <p:nvSpPr>
          <p:cNvPr id="10" name="Content Placeholder 3">
            <a:extLst>
              <a:ext uri="{FF2B5EF4-FFF2-40B4-BE49-F238E27FC236}">
                <a16:creationId xmlns:a16="http://schemas.microsoft.com/office/drawing/2014/main" id="{EFA7E6E1-AABF-5804-01FF-E674A29E4E0A}"/>
              </a:ext>
            </a:extLst>
          </p:cNvPr>
          <p:cNvSpPr txBox="1">
            <a:spLocks/>
          </p:cNvSpPr>
          <p:nvPr/>
        </p:nvSpPr>
        <p:spPr>
          <a:xfrm>
            <a:off x="7000390" y="3906987"/>
            <a:ext cx="4389120" cy="2194560"/>
          </a:xfrm>
          <a:prstGeom prst="rect">
            <a:avLst/>
          </a:prstGeom>
          <a:solidFill>
            <a:schemeClr val="bg1">
              <a:lumMod val="95000"/>
            </a:schemeClr>
          </a:solidFill>
          <a:ln>
            <a:solidFill>
              <a:schemeClr val="tx1"/>
            </a:solidFill>
          </a:ln>
        </p:spPr>
        <p:txBody>
          <a:bodyPr wrap="square" lIns="0" tIns="0" rIns="0" bIns="0">
            <a:spAutoFit/>
          </a:bodyPr>
          <a:lstStyle>
            <a:lvl1pPr marL="0" eaLnBrk="1" hangingPunct="1">
              <a:defRPr sz="3100" b="0" i="0">
                <a:solidFill>
                  <a:schemeClr val="tx1"/>
                </a:solidFill>
                <a:latin typeface="Arial"/>
                <a:ea typeface="+mn-ea"/>
                <a:cs typeface="Arial"/>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rPr>
              <a:t>Where are the FAS Opportunities?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1"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rPr>
              <a:t>GSA Forecast</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rPr>
              <a:t>GSA Subcontracting</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rPr>
              <a:t>Sam.gov</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rPr>
              <a:t>GSA Multiple Award Schedules (MAS)</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rPr>
              <a:t>Indefinite Delivery Indefinite Quantities (IDIQ)</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rPr>
              <a:t>Governmentwide Acquisition Contracts (GWAC)</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325"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 name="Content Placeholder 3">
            <a:extLst>
              <a:ext uri="{FF2B5EF4-FFF2-40B4-BE49-F238E27FC236}">
                <a16:creationId xmlns:a16="http://schemas.microsoft.com/office/drawing/2014/main" id="{CAF59B7D-CD45-7407-6AB9-2589D5C05A39}"/>
              </a:ext>
            </a:extLst>
          </p:cNvPr>
          <p:cNvSpPr txBox="1">
            <a:spLocks/>
          </p:cNvSpPr>
          <p:nvPr/>
        </p:nvSpPr>
        <p:spPr>
          <a:xfrm>
            <a:off x="7000390" y="1523999"/>
            <a:ext cx="4389120" cy="2308324"/>
          </a:xfrm>
          <a:prstGeom prst="rect">
            <a:avLst/>
          </a:prstGeom>
          <a:solidFill>
            <a:schemeClr val="bg1">
              <a:lumMod val="95000"/>
            </a:schemeClr>
          </a:solidFill>
          <a:ln>
            <a:solidFill>
              <a:schemeClr val="tx1"/>
            </a:solidFill>
          </a:ln>
        </p:spPr>
        <p:txBody>
          <a:bodyPr wrap="square" lIns="0" tIns="0" rIns="0" bIns="0">
            <a:spAutoFit/>
          </a:bodyPr>
          <a:lstStyle>
            <a:lvl1pPr marL="0" eaLnBrk="1" hangingPunct="1">
              <a:defRPr sz="3100" b="0" i="0">
                <a:solidFill>
                  <a:schemeClr val="tx1"/>
                </a:solidFill>
                <a:latin typeface="Arial"/>
                <a:ea typeface="+mn-ea"/>
                <a:cs typeface="Arial"/>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rPr>
              <a:t>What does FAS Procure?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1"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rPr>
              <a:t>	Environmental Services    Moving Services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rPr>
              <a:t>	Information Technology    Transportation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rPr>
              <a:t>	Furniture	Law Enforcement Equipment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rPr>
              <a:t>	Professional Training    Telecom &amp; Network Services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rPr>
              <a:t>	Travel Services      Staffing Services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rPr>
              <a:t>	</a:t>
            </a:r>
            <a:endParaRPr kumimoji="0" lang="en-US" sz="2325" b="0" i="0" u="none" strike="noStrike" kern="0" cap="none" spc="0" normalizeH="0" baseline="0" noProof="0" dirty="0">
              <a:ln>
                <a:noFill/>
              </a:ln>
              <a:solidFill>
                <a:srgbClr val="000000"/>
              </a:solidFill>
              <a:effectLst/>
              <a:uLnTx/>
              <a:uFillTx/>
              <a:latin typeface="Montserrat" panose="00000500000000000000" pitchFamily="2" charset="0"/>
              <a:ea typeface="+mn-ea"/>
              <a:cs typeface="Arial"/>
              <a:sym typeface="Arial"/>
            </a:endParaRPr>
          </a:p>
        </p:txBody>
      </p:sp>
      <p:sp>
        <p:nvSpPr>
          <p:cNvPr id="12" name="Content Placeholder 3">
            <a:extLst>
              <a:ext uri="{FF2B5EF4-FFF2-40B4-BE49-F238E27FC236}">
                <a16:creationId xmlns:a16="http://schemas.microsoft.com/office/drawing/2014/main" id="{2B78BF1D-4DDB-3FDC-6AB6-EF87D81D88C3}"/>
              </a:ext>
            </a:extLst>
          </p:cNvPr>
          <p:cNvSpPr txBox="1">
            <a:spLocks/>
          </p:cNvSpPr>
          <p:nvPr/>
        </p:nvSpPr>
        <p:spPr>
          <a:xfrm>
            <a:off x="817907" y="1515121"/>
            <a:ext cx="5669280" cy="4114800"/>
          </a:xfrm>
          <a:prstGeom prst="rect">
            <a:avLst/>
          </a:prstGeom>
          <a:solidFill>
            <a:schemeClr val="bg1">
              <a:lumMod val="95000"/>
            </a:schemeClr>
          </a:solidFill>
          <a:ln>
            <a:solidFill>
              <a:schemeClr val="tx1"/>
            </a:solidFill>
          </a:ln>
        </p:spPr>
        <p:txBody>
          <a:bodyPr wrap="square" lIns="0" tIns="0" rIns="0" bIns="0">
            <a:spAutoFit/>
          </a:bodyPr>
          <a:lstStyle>
            <a:lvl1pPr marL="0" eaLnBrk="1" hangingPunct="1">
              <a:defRPr sz="3100" b="0" i="0">
                <a:solidFill>
                  <a:schemeClr val="tx1"/>
                </a:solidFill>
                <a:latin typeface="Arial"/>
                <a:ea typeface="+mn-ea"/>
                <a:cs typeface="Arial"/>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rPr>
              <a:t>Federal Acquisition Services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rPr>
              <a:t>(FAS)</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1050" b="1"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rPr>
              <a:t>GSA is America's only source solely dedicated to procuring goods and services for government.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rPr>
              <a:t>As an integral part of GSA, FAS possesses unrivaled capability to deliver comprehensive products and services across government at the best value possible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325"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 name="TextBox 6">
            <a:extLst>
              <a:ext uri="{FF2B5EF4-FFF2-40B4-BE49-F238E27FC236}">
                <a16:creationId xmlns:a16="http://schemas.microsoft.com/office/drawing/2014/main" id="{93DD06C6-4993-9D61-ADBD-52084FF3E22A}"/>
              </a:ext>
            </a:extLst>
          </p:cNvPr>
          <p:cNvSpPr txBox="1"/>
          <p:nvPr/>
        </p:nvSpPr>
        <p:spPr>
          <a:xfrm>
            <a:off x="2109402" y="5650514"/>
            <a:ext cx="2981325" cy="99257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rPr>
              <a:t>https://www.gsa.gov/fas</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Montserrat" panose="00000500000000000000" pitchFamily="2" charset="0"/>
                <a:ea typeface="+mn-ea"/>
                <a:cs typeface="Arial" panose="020B0604020202020204" pitchFamily="34" charset="0"/>
                <a:sym typeface="Arial"/>
              </a:rPr>
              <a:t>www.gsaauctions.gov</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5" name="object 5">
            <a:extLst>
              <a:ext uri="{FF2B5EF4-FFF2-40B4-BE49-F238E27FC236}">
                <a16:creationId xmlns:a16="http://schemas.microsoft.com/office/drawing/2014/main" id="{44B1FD52-91C5-79EE-F39C-8C0540FA01E1}"/>
              </a:ext>
            </a:extLst>
          </p:cNvPr>
          <p:cNvSpPr txBox="1">
            <a:spLocks noGrp="1"/>
          </p:cNvSpPr>
          <p:nvPr>
            <p:ph type="title"/>
          </p:nvPr>
        </p:nvSpPr>
        <p:spPr>
          <a:xfrm>
            <a:off x="1905000" y="208739"/>
            <a:ext cx="9753600" cy="457176"/>
          </a:xfrm>
          <a:prstGeom prst="rect">
            <a:avLst/>
          </a:prstGeom>
        </p:spPr>
        <p:txBody>
          <a:bodyPr vert="horz" wrap="square" lIns="0" tIns="13335" rIns="0" bIns="0" rtlCol="0">
            <a:spAutoFit/>
          </a:bodyPr>
          <a:lstStyle/>
          <a:p>
            <a:pPr marL="4813300">
              <a:lnSpc>
                <a:spcPct val="100000"/>
              </a:lnSpc>
              <a:spcBef>
                <a:spcPts val="105"/>
              </a:spcBef>
            </a:pPr>
            <a:r>
              <a:rPr lang="en-US" sz="2800" spc="-5" dirty="0">
                <a:solidFill>
                  <a:schemeClr val="bg1"/>
                </a:solidFill>
              </a:rPr>
              <a:t>Agency Overview (Cont.)</a:t>
            </a:r>
            <a:endParaRPr sz="2800" spc="-5" dirty="0">
              <a:solidFill>
                <a:schemeClr val="bg1"/>
              </a:solidFill>
            </a:endParaRPr>
          </a:p>
        </p:txBody>
      </p:sp>
      <p:pic>
        <p:nvPicPr>
          <p:cNvPr id="2" name="Picture 1">
            <a:extLst>
              <a:ext uri="{FF2B5EF4-FFF2-40B4-BE49-F238E27FC236}">
                <a16:creationId xmlns:a16="http://schemas.microsoft.com/office/drawing/2014/main" id="{780CA13F-6913-8830-EE23-FC1C97AE899F}"/>
              </a:ext>
            </a:extLst>
          </p:cNvPr>
          <p:cNvPicPr>
            <a:picLocks noChangeAspect="1"/>
          </p:cNvPicPr>
          <p:nvPr/>
        </p:nvPicPr>
        <p:blipFill>
          <a:blip r:embed="rId4"/>
          <a:stretch>
            <a:fillRect/>
          </a:stretch>
        </p:blipFill>
        <p:spPr>
          <a:xfrm>
            <a:off x="0" y="0"/>
            <a:ext cx="12192000" cy="1085850"/>
          </a:xfrm>
          <a:prstGeom prst="rect">
            <a:avLst/>
          </a:prstGeom>
        </p:spPr>
      </p:pic>
      <p:pic>
        <p:nvPicPr>
          <p:cNvPr id="4" name="Google Shape;222;p41">
            <a:extLst>
              <a:ext uri="{FF2B5EF4-FFF2-40B4-BE49-F238E27FC236}">
                <a16:creationId xmlns:a16="http://schemas.microsoft.com/office/drawing/2014/main" id="{B1CE4832-9C90-D924-D749-1DA69234ADA9}"/>
              </a:ext>
            </a:extLst>
          </p:cNvPr>
          <p:cNvPicPr preferRelativeResize="0"/>
          <p:nvPr/>
        </p:nvPicPr>
        <p:blipFill rotWithShape="1">
          <a:blip r:embed="rId5">
            <a:alphaModFix/>
          </a:blip>
          <a:srcRect/>
          <a:stretch/>
        </p:blipFill>
        <p:spPr>
          <a:xfrm>
            <a:off x="178675" y="97974"/>
            <a:ext cx="762616" cy="701666"/>
          </a:xfrm>
          <a:prstGeom prst="rect">
            <a:avLst/>
          </a:prstGeom>
          <a:noFill/>
          <a:ln>
            <a:noFill/>
          </a:ln>
        </p:spPr>
      </p:pic>
      <p:sp>
        <p:nvSpPr>
          <p:cNvPr id="3" name="TextBox 2">
            <a:extLst>
              <a:ext uri="{FF2B5EF4-FFF2-40B4-BE49-F238E27FC236}">
                <a16:creationId xmlns:a16="http://schemas.microsoft.com/office/drawing/2014/main" id="{3A25EB0C-21DF-C664-0B88-0072F936EA89}"/>
              </a:ext>
            </a:extLst>
          </p:cNvPr>
          <p:cNvSpPr txBox="1"/>
          <p:nvPr/>
        </p:nvSpPr>
        <p:spPr>
          <a:xfrm>
            <a:off x="4424461" y="148592"/>
            <a:ext cx="397110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Agency Overview (Cont.)</a:t>
            </a:r>
          </a:p>
        </p:txBody>
      </p:sp>
    </p:spTree>
    <p:extLst>
      <p:ext uri="{BB962C8B-B14F-4D97-AF65-F5344CB8AC3E}">
        <p14:creationId xmlns:p14="http://schemas.microsoft.com/office/powerpoint/2010/main" val="1064141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BCADADDF-FF16-4FC6-9ADE-7B796AEC20B8}"/>
              </a:ext>
            </a:extLst>
          </p:cNvPr>
          <p:cNvGraphicFramePr>
            <a:graphicFrameLocks noGrp="1"/>
          </p:cNvGraphicFramePr>
          <p:nvPr/>
        </p:nvGraphicFramePr>
        <p:xfrm>
          <a:off x="457200" y="1257581"/>
          <a:ext cx="11521440" cy="5143675"/>
        </p:xfrm>
        <a:graphic>
          <a:graphicData uri="http://schemas.openxmlformats.org/drawingml/2006/table">
            <a:tbl>
              <a:tblPr firstRow="1" bandRow="1">
                <a:tableStyleId>{5C22544A-7EE6-4342-B048-85BDC9FD1C3A}</a:tableStyleId>
              </a:tblPr>
              <a:tblGrid>
                <a:gridCol w="8312448">
                  <a:extLst>
                    <a:ext uri="{9D8B030D-6E8A-4147-A177-3AD203B41FA5}">
                      <a16:colId xmlns:a16="http://schemas.microsoft.com/office/drawing/2014/main" val="1148556651"/>
                    </a:ext>
                  </a:extLst>
                </a:gridCol>
                <a:gridCol w="3208992">
                  <a:extLst>
                    <a:ext uri="{9D8B030D-6E8A-4147-A177-3AD203B41FA5}">
                      <a16:colId xmlns:a16="http://schemas.microsoft.com/office/drawing/2014/main" val="1069380689"/>
                    </a:ext>
                  </a:extLst>
                </a:gridCol>
              </a:tblGrid>
              <a:tr h="495126">
                <a:tc gridSpan="2">
                  <a:txBody>
                    <a:bodyPr/>
                    <a:lstStyle/>
                    <a:p>
                      <a:pPr algn="ctr"/>
                      <a:r>
                        <a:rPr lang="en-US" sz="2400" b="1" dirty="0">
                          <a:solidFill>
                            <a:schemeClr val="tx1"/>
                          </a:solidFill>
                          <a:latin typeface="Montserrat" panose="00000500000000000000" pitchFamily="2" charset="0"/>
                          <a:cs typeface="Arial" panose="020B0604020202020204" pitchFamily="34" charset="0"/>
                        </a:rPr>
                        <a:t>Office of Small and Disadvantaged Business Utilization (OSDBU)</a:t>
                      </a:r>
                    </a:p>
                    <a:p>
                      <a:pPr algn="ctr"/>
                      <a:endParaRPr lang="en-US" sz="2200" b="1" dirty="0">
                        <a:solidFill>
                          <a:schemeClr val="tx1"/>
                        </a:solidFill>
                        <a:latin typeface="Montserrat" panose="00000500000000000000" pitchFamily="2" charset="0"/>
                        <a:cs typeface="Arial" panose="020B0604020202020204" pitchFamily="34" charset="0"/>
                      </a:endParaRPr>
                    </a:p>
                  </a:txBody>
                  <a:tcPr>
                    <a:solidFill>
                      <a:schemeClr val="bg1"/>
                    </a:solidFill>
                  </a:tcPr>
                </a:tc>
                <a:tc hMerge="1">
                  <a:txBody>
                    <a:bodyPr/>
                    <a:lstStyle/>
                    <a:p>
                      <a:pPr algn="ctr"/>
                      <a:r>
                        <a:rPr lang="en-US" sz="2400" dirty="0">
                          <a:latin typeface="Arial" panose="020B0604020202020204" pitchFamily="34" charset="0"/>
                          <a:cs typeface="Arial" panose="020B0604020202020204" pitchFamily="34" charset="0"/>
                        </a:rPr>
                        <a:t>Federal Acquisition Service (FAS)</a:t>
                      </a:r>
                    </a:p>
                  </a:txBody>
                  <a:tcPr>
                    <a:solidFill>
                      <a:srgbClr val="002060"/>
                    </a:solidFill>
                  </a:tcPr>
                </a:tc>
                <a:extLst>
                  <a:ext uri="{0D108BD9-81ED-4DB2-BD59-A6C34878D82A}">
                    <a16:rowId xmlns:a16="http://schemas.microsoft.com/office/drawing/2014/main" val="1444444264"/>
                  </a:ext>
                </a:extLst>
              </a:tr>
              <a:tr h="3603635">
                <a:tc>
                  <a:txBody>
                    <a:bodyPr/>
                    <a:lstStyle/>
                    <a:p>
                      <a:endParaRPr lang="en-US" sz="1600" dirty="0">
                        <a:solidFill>
                          <a:schemeClr val="tx1"/>
                        </a:solidFill>
                        <a:latin typeface="Montserrat" panose="00000500000000000000" pitchFamily="2" charset="0"/>
                        <a:cs typeface="Arial" panose="020B0604020202020204" pitchFamily="34" charset="0"/>
                      </a:endParaRPr>
                    </a:p>
                    <a:p>
                      <a:endParaRPr lang="en-US" sz="1600" dirty="0">
                        <a:solidFill>
                          <a:schemeClr val="tx1"/>
                        </a:solidFill>
                        <a:latin typeface="Montserrat" panose="00000500000000000000" pitchFamily="2" charset="0"/>
                        <a:cs typeface="Arial" panose="020B0604020202020204" pitchFamily="34" charset="0"/>
                      </a:endParaRPr>
                    </a:p>
                  </a:txBody>
                  <a:tcPr>
                    <a:solidFill>
                      <a:schemeClr val="bg1"/>
                    </a:solidFill>
                  </a:tcPr>
                </a:tc>
                <a:tc>
                  <a:txBody>
                    <a:bodyPr/>
                    <a:lstStyle/>
                    <a:p>
                      <a:pPr marL="742950" lvl="1" indent="-285750">
                        <a:buFont typeface="Arial" panose="020B0604020202020204" pitchFamily="34" charset="0"/>
                        <a:buChar char="•"/>
                      </a:pPr>
                      <a:endParaRPr lang="en-US" sz="1600" dirty="0">
                        <a:solidFill>
                          <a:srgbClr val="002060"/>
                        </a:solidFill>
                        <a:latin typeface="Arial" panose="020B0604020202020204" pitchFamily="34" charset="0"/>
                        <a:cs typeface="Arial" panose="020B0604020202020204" pitchFamily="34" charset="0"/>
                      </a:endParaRPr>
                    </a:p>
                    <a:p>
                      <a:pPr marL="457200" lvl="1" indent="0">
                        <a:buFont typeface="Arial" panose="020B0604020202020204" pitchFamily="34" charset="0"/>
                        <a:buNone/>
                      </a:pPr>
                      <a:endParaRPr lang="en-US" sz="1600" dirty="0">
                        <a:solidFill>
                          <a:srgbClr val="002060"/>
                        </a:solidFill>
                        <a:latin typeface="Arial" panose="020B0604020202020204" pitchFamily="34" charset="0"/>
                        <a:cs typeface="Arial" panose="020B0604020202020204" pitchFamily="34" charset="0"/>
                      </a:endParaRPr>
                    </a:p>
                    <a:p>
                      <a:pPr marL="457200" lvl="1" indent="0">
                        <a:buFont typeface="Arial" panose="020B0604020202020204" pitchFamily="34" charset="0"/>
                        <a:buNone/>
                      </a:pPr>
                      <a:endParaRPr lang="en-US" sz="1600" dirty="0">
                        <a:solidFill>
                          <a:schemeClr val="accent1"/>
                        </a:solidFill>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a:t>
                      </a:r>
                    </a:p>
                  </a:txBody>
                  <a:tcPr>
                    <a:solidFill>
                      <a:schemeClr val="bg1"/>
                    </a:solidFill>
                  </a:tcPr>
                </a:tc>
                <a:extLst>
                  <a:ext uri="{0D108BD9-81ED-4DB2-BD59-A6C34878D82A}">
                    <a16:rowId xmlns:a16="http://schemas.microsoft.com/office/drawing/2014/main" val="4023674447"/>
                  </a:ext>
                </a:extLst>
              </a:tr>
              <a:tr h="747560">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u="none" dirty="0">
                          <a:solidFill>
                            <a:schemeClr val="tx1"/>
                          </a:solidFill>
                          <a:latin typeface="Montserrat" panose="00000500000000000000" pitchFamily="2" charset="0"/>
                          <a:cs typeface="Arial" panose="020B0604020202020204" pitchFamily="34" charset="0"/>
                        </a:rPr>
                        <a:t>www.gsa.gov/small-business        </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000" b="1" u="none" dirty="0">
                        <a:solidFill>
                          <a:schemeClr val="tx1"/>
                        </a:solidFill>
                        <a:latin typeface="Montserrat" panose="00000500000000000000" pitchFamily="2" charset="0"/>
                        <a:cs typeface="Arial" panose="020B0604020202020204" pitchFamily="34" charset="0"/>
                      </a:endParaRPr>
                    </a:p>
                  </a:txBody>
                  <a:tcPr>
                    <a:solidFill>
                      <a:schemeClr val="bg1"/>
                    </a:solidFill>
                  </a:tcPr>
                </a:tc>
                <a:tc hMerge="1">
                  <a:txBody>
                    <a:bodyPr/>
                    <a:lstStyle/>
                    <a:p>
                      <a:endParaRPr lang="en-US" dirty="0"/>
                    </a:p>
                  </a:txBody>
                  <a:tcPr/>
                </a:tc>
                <a:extLst>
                  <a:ext uri="{0D108BD9-81ED-4DB2-BD59-A6C34878D82A}">
                    <a16:rowId xmlns:a16="http://schemas.microsoft.com/office/drawing/2014/main" val="3300727817"/>
                  </a:ext>
                </a:extLst>
              </a:tr>
            </a:tbl>
          </a:graphicData>
        </a:graphic>
      </p:graphicFrame>
      <p:pic>
        <p:nvPicPr>
          <p:cNvPr id="5" name="Google Shape;165;p23">
            <a:extLst>
              <a:ext uri="{FF2B5EF4-FFF2-40B4-BE49-F238E27FC236}">
                <a16:creationId xmlns:a16="http://schemas.microsoft.com/office/drawing/2014/main" id="{33064399-B768-4E98-A727-0B1C4895C7CA}"/>
              </a:ext>
            </a:extLst>
          </p:cNvPr>
          <p:cNvPicPr preferRelativeResize="0"/>
          <p:nvPr/>
        </p:nvPicPr>
        <p:blipFill rotWithShape="1">
          <a:blip r:embed="rId3">
            <a:alphaModFix/>
          </a:blip>
          <a:srcRect/>
          <a:stretch/>
        </p:blipFill>
        <p:spPr>
          <a:xfrm>
            <a:off x="76200" y="-80837"/>
            <a:ext cx="990600" cy="990600"/>
          </a:xfrm>
          <a:prstGeom prst="rect">
            <a:avLst/>
          </a:prstGeom>
          <a:noFill/>
          <a:ln>
            <a:noFill/>
          </a:ln>
        </p:spPr>
      </p:pic>
      <p:sp>
        <p:nvSpPr>
          <p:cNvPr id="6" name="object 5">
            <a:extLst>
              <a:ext uri="{FF2B5EF4-FFF2-40B4-BE49-F238E27FC236}">
                <a16:creationId xmlns:a16="http://schemas.microsoft.com/office/drawing/2014/main" id="{4859EFFB-4C34-4861-937C-DA3DD38F32C9}"/>
              </a:ext>
            </a:extLst>
          </p:cNvPr>
          <p:cNvSpPr txBox="1">
            <a:spLocks noGrp="1"/>
          </p:cNvSpPr>
          <p:nvPr>
            <p:ph type="title"/>
          </p:nvPr>
        </p:nvSpPr>
        <p:spPr>
          <a:xfrm>
            <a:off x="1905000" y="228600"/>
            <a:ext cx="9753600" cy="444352"/>
          </a:xfrm>
          <a:prstGeom prst="rect">
            <a:avLst/>
          </a:prstGeom>
        </p:spPr>
        <p:txBody>
          <a:bodyPr vert="horz" wrap="square" lIns="0" tIns="13335" rIns="0" bIns="0" rtlCol="0">
            <a:spAutoFit/>
          </a:bodyPr>
          <a:lstStyle/>
          <a:p>
            <a:pPr marL="4813300">
              <a:lnSpc>
                <a:spcPct val="100000"/>
              </a:lnSpc>
              <a:spcBef>
                <a:spcPts val="105"/>
              </a:spcBef>
            </a:pPr>
            <a:r>
              <a:rPr lang="en-US" sz="2800" spc="-5" dirty="0"/>
              <a:t>Agency Overview (Cont.)</a:t>
            </a:r>
            <a:endParaRPr sz="2800" spc="-5" dirty="0"/>
          </a:p>
        </p:txBody>
      </p:sp>
      <p:sp>
        <p:nvSpPr>
          <p:cNvPr id="2" name="TextBox 1">
            <a:extLst>
              <a:ext uri="{FF2B5EF4-FFF2-40B4-BE49-F238E27FC236}">
                <a16:creationId xmlns:a16="http://schemas.microsoft.com/office/drawing/2014/main" id="{77264AF4-75D2-1D3B-0360-5552D75D4E81}"/>
              </a:ext>
            </a:extLst>
          </p:cNvPr>
          <p:cNvSpPr txBox="1"/>
          <p:nvPr/>
        </p:nvSpPr>
        <p:spPr>
          <a:xfrm>
            <a:off x="874902" y="2462536"/>
            <a:ext cx="10645351" cy="3031599"/>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0000"/>
              </a:buClr>
              <a:buSzPts val="3200"/>
              <a:buFont typeface="Arial" panose="020B0604020202020204" pitchFamily="34" charset="0"/>
              <a:buNone/>
              <a:tabLst/>
              <a:defRPr/>
            </a:pPr>
            <a:r>
              <a:rPr kumimoji="0" lang="en-US" sz="1400" b="0" i="0" u="sng" strike="noStrike" kern="0" cap="none" spc="0" normalizeH="0" baseline="0" noProof="0" dirty="0">
                <a:ln>
                  <a:noFill/>
                </a:ln>
                <a:solidFill>
                  <a:srgbClr val="000000"/>
                </a:solidFill>
                <a:effectLst/>
                <a:uLnTx/>
                <a:uFillTx/>
                <a:latin typeface="Montserrat" panose="00000500000000000000" pitchFamily="2" charset="0"/>
                <a:ea typeface="Arial"/>
                <a:cs typeface="Arial" panose="020B0604020202020204" pitchFamily="34" charset="0"/>
                <a:sym typeface="Arial"/>
              </a:rPr>
              <a:t>According to the Small Business Act as amended by Public Law 95-507, the Office of Small &amp; Disadvantaged Business was established to:</a:t>
            </a:r>
            <a:br>
              <a:rPr kumimoji="0" lang="en-US" sz="1400" b="0" i="0" u="sng" strike="noStrike" kern="0" cap="none" spc="0" normalizeH="0" baseline="0" noProof="0" dirty="0">
                <a:ln>
                  <a:noFill/>
                </a:ln>
                <a:solidFill>
                  <a:srgbClr val="000000"/>
                </a:solidFill>
                <a:effectLst/>
                <a:uLnTx/>
                <a:uFillTx/>
                <a:latin typeface="Montserrat" panose="00000500000000000000" pitchFamily="2" charset="0"/>
                <a:ea typeface="Arial"/>
                <a:cs typeface="Arial" panose="020B0604020202020204" pitchFamily="34" charset="0"/>
                <a:sym typeface="Arial"/>
              </a:rPr>
            </a:br>
            <a:endParaRPr kumimoji="0" lang="en-US" sz="1400" b="0" i="0" u="sng" strike="noStrike" kern="0" cap="none" spc="0" normalizeH="0" baseline="0" noProof="0" dirty="0">
              <a:ln>
                <a:noFill/>
              </a:ln>
              <a:solidFill>
                <a:srgbClr val="000000"/>
              </a:solidFill>
              <a:effectLst/>
              <a:uLnTx/>
              <a:uFillTx/>
              <a:latin typeface="Montserrat" panose="00000500000000000000" pitchFamily="2" charset="0"/>
              <a:ea typeface="Arial"/>
              <a:cs typeface="Arial" panose="020B0604020202020204" pitchFamily="34" charset="0"/>
              <a:sym typeface="Arial"/>
            </a:endParaRPr>
          </a:p>
          <a:p>
            <a:pPr marL="742950" marR="0" lvl="1" indent="-2857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Montserrat" panose="00000500000000000000" pitchFamily="2" charset="0"/>
                <a:ea typeface="Arial"/>
                <a:cs typeface="Arial" panose="020B0604020202020204" pitchFamily="34" charset="0"/>
                <a:sym typeface="Arial"/>
              </a:rPr>
              <a:t>Advocate, within each Federal Executive Agency, for the </a:t>
            </a:r>
            <a:r>
              <a:rPr kumimoji="0" lang="en-US" sz="1400" b="0" i="0" u="sng" strike="noStrike" kern="0" cap="none" spc="0" normalizeH="0" baseline="0" noProof="0" dirty="0">
                <a:ln>
                  <a:noFill/>
                </a:ln>
                <a:solidFill>
                  <a:srgbClr val="000000"/>
                </a:solidFill>
                <a:effectLst/>
                <a:uLnTx/>
                <a:uFillTx/>
                <a:latin typeface="Montserrat" panose="00000500000000000000" pitchFamily="2" charset="0"/>
                <a:ea typeface="Arial"/>
                <a:cs typeface="Arial" panose="020B0604020202020204" pitchFamily="34" charset="0"/>
                <a:sym typeface="Arial"/>
              </a:rPr>
              <a:t>maximum practicable</a:t>
            </a:r>
            <a:r>
              <a:rPr kumimoji="0" lang="en-US" sz="1400" b="0" i="0" u="none" strike="noStrike" kern="0" cap="none" spc="0" normalizeH="0" baseline="0" noProof="0" dirty="0">
                <a:ln>
                  <a:noFill/>
                </a:ln>
                <a:solidFill>
                  <a:srgbClr val="000000"/>
                </a:solidFill>
                <a:effectLst/>
                <a:uLnTx/>
                <a:uFillTx/>
                <a:latin typeface="Montserrat" panose="00000500000000000000" pitchFamily="2" charset="0"/>
                <a:ea typeface="Arial"/>
                <a:cs typeface="Arial" panose="020B0604020202020204" pitchFamily="34" charset="0"/>
                <a:sym typeface="Arial"/>
              </a:rPr>
              <a:t> use of all designated small business categories within the Federal Acquisition process.</a:t>
            </a:r>
            <a:br>
              <a:rPr kumimoji="0" lang="en-US" sz="1400" b="0" i="0" u="none" strike="noStrike" kern="0" cap="none" spc="0" normalizeH="0" baseline="0" noProof="0" dirty="0">
                <a:ln>
                  <a:noFill/>
                </a:ln>
                <a:solidFill>
                  <a:srgbClr val="000000"/>
                </a:solidFill>
                <a:effectLst/>
                <a:uLnTx/>
                <a:uFillTx/>
                <a:latin typeface="Montserrat" panose="00000500000000000000" pitchFamily="2" charset="0"/>
                <a:ea typeface="Arial"/>
                <a:cs typeface="Arial" panose="020B0604020202020204" pitchFamily="34" charset="0"/>
                <a:sym typeface="Arial"/>
              </a:rPr>
            </a:br>
            <a:endParaRPr kumimoji="0" lang="en-US" sz="1400" b="0" i="0" u="none" strike="noStrike" kern="0" cap="none" spc="0" normalizeH="0" baseline="0" noProof="0" dirty="0">
              <a:ln>
                <a:noFill/>
              </a:ln>
              <a:solidFill>
                <a:srgbClr val="000000"/>
              </a:solidFill>
              <a:effectLst/>
              <a:uLnTx/>
              <a:uFillTx/>
              <a:latin typeface="Montserrat" panose="00000500000000000000" pitchFamily="2" charset="0"/>
              <a:ea typeface="Arial"/>
              <a:cs typeface="Arial" panose="020B0604020202020204" pitchFamily="34" charset="0"/>
              <a:sym typeface="Arial"/>
            </a:endParaRPr>
          </a:p>
          <a:p>
            <a:pPr marL="742950" marR="0" lvl="1" indent="-2857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Montserrat" panose="00000500000000000000" pitchFamily="2" charset="0"/>
                <a:ea typeface="Arial"/>
                <a:cs typeface="Arial" panose="020B0604020202020204" pitchFamily="34" charset="0"/>
                <a:sym typeface="Arial"/>
              </a:rPr>
              <a:t>Ensure inclusion of small businesses as sources for goods and services in federal acquisitions as </a:t>
            </a:r>
            <a:r>
              <a:rPr kumimoji="0" lang="en-US" sz="1400" b="0" i="0" u="sng" strike="noStrike" kern="0" cap="none" spc="0" normalizeH="0" baseline="0" noProof="0" dirty="0">
                <a:ln>
                  <a:noFill/>
                </a:ln>
                <a:solidFill>
                  <a:srgbClr val="000000"/>
                </a:solidFill>
                <a:effectLst/>
                <a:uLnTx/>
                <a:uFillTx/>
                <a:latin typeface="Montserrat" panose="00000500000000000000" pitchFamily="2" charset="0"/>
                <a:ea typeface="Arial"/>
                <a:cs typeface="Arial" panose="020B0604020202020204" pitchFamily="34" charset="0"/>
                <a:sym typeface="Arial"/>
              </a:rPr>
              <a:t>prime contractors </a:t>
            </a:r>
            <a:r>
              <a:rPr kumimoji="0" lang="en-US" sz="1400" b="0" i="0" u="none" strike="noStrike" kern="0" cap="none" spc="0" normalizeH="0" baseline="0" noProof="0" dirty="0">
                <a:ln>
                  <a:noFill/>
                </a:ln>
                <a:solidFill>
                  <a:srgbClr val="000000"/>
                </a:solidFill>
                <a:effectLst/>
                <a:uLnTx/>
                <a:uFillTx/>
                <a:latin typeface="Montserrat" panose="00000500000000000000" pitchFamily="2" charset="0"/>
                <a:ea typeface="Arial"/>
                <a:cs typeface="Arial" panose="020B0604020202020204" pitchFamily="34" charset="0"/>
                <a:sym typeface="Arial"/>
              </a:rPr>
              <a:t>and </a:t>
            </a:r>
            <a:r>
              <a:rPr kumimoji="0" lang="en-US" sz="1400" b="0" i="0" u="sng" strike="noStrike" kern="0" cap="none" spc="0" normalizeH="0" baseline="0" noProof="0" dirty="0">
                <a:ln>
                  <a:noFill/>
                </a:ln>
                <a:solidFill>
                  <a:srgbClr val="000000"/>
                </a:solidFill>
                <a:effectLst/>
                <a:uLnTx/>
                <a:uFillTx/>
                <a:latin typeface="Montserrat" panose="00000500000000000000" pitchFamily="2" charset="0"/>
                <a:ea typeface="Arial"/>
                <a:cs typeface="Arial" panose="020B0604020202020204" pitchFamily="34" charset="0"/>
                <a:sym typeface="Arial"/>
              </a:rPr>
              <a:t>subcontractors.</a:t>
            </a:r>
          </a:p>
          <a:p>
            <a:pPr marL="742950" marR="0" lvl="1" indent="-285750" algn="l" defTabSz="914400" rtl="0" eaLnBrk="1" fontAlgn="auto" latinLnBrk="0" hangingPunct="1">
              <a:lnSpc>
                <a:spcPct val="150000"/>
              </a:lnSpc>
              <a:spcBef>
                <a:spcPts val="0"/>
              </a:spcBef>
              <a:spcAft>
                <a:spcPts val="0"/>
              </a:spcAft>
              <a:buClr>
                <a:srgbClr val="000000"/>
              </a:buClr>
              <a:buSzPct val="150000"/>
              <a:buFont typeface="Arial" panose="020B0604020202020204" pitchFamily="34" charset="0"/>
              <a:buChar char="•"/>
              <a:tabLst/>
              <a:defRPr/>
            </a:pPr>
            <a:endParaRPr kumimoji="0" lang="en-US" sz="1400" b="0" i="0" u="sng" strike="noStrike" kern="0" cap="none" spc="0" normalizeH="0" baseline="0" noProof="0" dirty="0">
              <a:ln>
                <a:noFill/>
              </a:ln>
              <a:solidFill>
                <a:srgbClr val="000000"/>
              </a:solidFill>
              <a:effectLst/>
              <a:uLnTx/>
              <a:uFillTx/>
              <a:latin typeface="Montserrat" panose="00000500000000000000" pitchFamily="2" charset="0"/>
              <a:ea typeface="Arial"/>
              <a:cs typeface="Arial" panose="020B0604020202020204" pitchFamily="34" charset="0"/>
              <a:sym typeface="Arial"/>
            </a:endParaRPr>
          </a:p>
          <a:p>
            <a:pPr marL="742950" marR="0" lvl="1" indent="-285750" algn="l" defTabSz="914400" rtl="0" eaLnBrk="1" fontAlgn="auto" latinLnBrk="0" hangingPunct="1">
              <a:lnSpc>
                <a:spcPct val="150000"/>
              </a:lnSpc>
              <a:spcBef>
                <a:spcPts val="0"/>
              </a:spcBef>
              <a:spcAft>
                <a:spcPts val="0"/>
              </a:spcAft>
              <a:buClr>
                <a:srgbClr val="000000"/>
              </a:buClr>
              <a:buSzPct val="150000"/>
              <a:buFont typeface="Arial" panose="020B0604020202020204" pitchFamily="34" charset="0"/>
              <a:buChar char="•"/>
              <a:tabLst/>
              <a:defRPr/>
            </a:pPr>
            <a:r>
              <a:rPr kumimoji="0" lang="en-US" sz="1400" b="0" i="0" u="sng" strike="noStrike" kern="0" cap="none" spc="0" normalizeH="0" baseline="0" noProof="0" dirty="0">
                <a:ln>
                  <a:noFill/>
                </a:ln>
                <a:solidFill>
                  <a:srgbClr val="000000"/>
                </a:solidFill>
                <a:effectLst/>
                <a:uLnTx/>
                <a:uFillTx/>
                <a:latin typeface="Montserrat" panose="00000500000000000000" pitchFamily="2" charset="0"/>
                <a:ea typeface="Arial"/>
                <a:cs typeface="Arial" panose="020B0604020202020204" pitchFamily="34" charset="0"/>
                <a:sym typeface="Arial"/>
              </a:rPr>
              <a:t>Manage the small business utilization programs </a:t>
            </a:r>
            <a:r>
              <a:rPr kumimoji="0" lang="en-US" sz="1400" b="0" i="0" u="none" strike="noStrike" kern="0" cap="none" spc="0" normalizeH="0" baseline="0" noProof="0" dirty="0">
                <a:ln>
                  <a:noFill/>
                </a:ln>
                <a:solidFill>
                  <a:srgbClr val="000000"/>
                </a:solidFill>
                <a:effectLst/>
                <a:uLnTx/>
                <a:uFillTx/>
                <a:latin typeface="Montserrat" panose="00000500000000000000" pitchFamily="2" charset="0"/>
                <a:ea typeface="Arial"/>
                <a:cs typeface="Arial" panose="020B0604020202020204" pitchFamily="34" charset="0"/>
                <a:sym typeface="Arial"/>
              </a:rPr>
              <a:t>for each respective organization.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3" name="Picture 2">
            <a:extLst>
              <a:ext uri="{FF2B5EF4-FFF2-40B4-BE49-F238E27FC236}">
                <a16:creationId xmlns:a16="http://schemas.microsoft.com/office/drawing/2014/main" id="{28E8BD70-4BED-8F6E-AE5E-EF817340B8A5}"/>
              </a:ext>
            </a:extLst>
          </p:cNvPr>
          <p:cNvPicPr>
            <a:picLocks noChangeAspect="1"/>
          </p:cNvPicPr>
          <p:nvPr/>
        </p:nvPicPr>
        <p:blipFill>
          <a:blip r:embed="rId4"/>
          <a:stretch>
            <a:fillRect/>
          </a:stretch>
        </p:blipFill>
        <p:spPr>
          <a:xfrm>
            <a:off x="0" y="4701"/>
            <a:ext cx="12192000" cy="1085850"/>
          </a:xfrm>
          <a:prstGeom prst="rect">
            <a:avLst/>
          </a:prstGeom>
        </p:spPr>
      </p:pic>
      <p:sp>
        <p:nvSpPr>
          <p:cNvPr id="9" name="Google Shape;247;p43">
            <a:extLst>
              <a:ext uri="{FF2B5EF4-FFF2-40B4-BE49-F238E27FC236}">
                <a16:creationId xmlns:a16="http://schemas.microsoft.com/office/drawing/2014/main" id="{69A8733F-39AE-75FF-B5DE-3457391FAE0D}"/>
              </a:ext>
            </a:extLst>
          </p:cNvPr>
          <p:cNvSpPr txBox="1"/>
          <p:nvPr/>
        </p:nvSpPr>
        <p:spPr>
          <a:xfrm>
            <a:off x="2949600" y="1771967"/>
            <a:ext cx="6292800" cy="484650"/>
          </a:xfrm>
          <a:prstGeom prst="rect">
            <a:avLst/>
          </a:prstGeom>
          <a:noFill/>
          <a:ln>
            <a:noFill/>
          </a:ln>
        </p:spPr>
        <p:txBody>
          <a:bodyPr spcFirstLastPara="1" wrap="square" lIns="68550" tIns="34256" rIns="68550" bIns="34256" anchor="t"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3599"/>
              <a:buFontTx/>
              <a:buNone/>
              <a:tabLst/>
              <a:defRPr/>
            </a:pPr>
            <a:r>
              <a:rPr kumimoji="0" lang="en-US" sz="2400" b="1" i="1" u="none" strike="noStrike" kern="1200" cap="none" spc="0" normalizeH="0" baseline="0" noProof="0" dirty="0">
                <a:ln>
                  <a:noFill/>
                </a:ln>
                <a:solidFill>
                  <a:srgbClr val="C00000"/>
                </a:solidFill>
                <a:effectLst/>
                <a:uLnTx/>
                <a:uFillTx/>
                <a:latin typeface="Montserrat" panose="00000500000000000000" pitchFamily="2" charset="0"/>
                <a:ea typeface="+mn-ea"/>
                <a:cs typeface="+mn-cs"/>
              </a:rPr>
              <a:t>We believe in Small Business First.</a:t>
            </a:r>
            <a:endParaRPr kumimoji="0" sz="2400" b="1" i="1" u="none" strike="noStrike" kern="1200" cap="none" spc="0" normalizeH="0" baseline="0" noProof="0" dirty="0">
              <a:ln>
                <a:noFill/>
              </a:ln>
              <a:solidFill>
                <a:srgbClr val="C00000"/>
              </a:solidFill>
              <a:effectLst/>
              <a:uLnTx/>
              <a:uFillTx/>
              <a:latin typeface="Montserrat" panose="00000500000000000000" pitchFamily="2" charset="0"/>
              <a:ea typeface="+mn-ea"/>
              <a:cs typeface="+mn-cs"/>
            </a:endParaRPr>
          </a:p>
        </p:txBody>
      </p:sp>
      <p:pic>
        <p:nvPicPr>
          <p:cNvPr id="8" name="Google Shape;222;p41">
            <a:extLst>
              <a:ext uri="{FF2B5EF4-FFF2-40B4-BE49-F238E27FC236}">
                <a16:creationId xmlns:a16="http://schemas.microsoft.com/office/drawing/2014/main" id="{0923978E-21FC-0B2E-92D4-5F7BD9567B54}"/>
              </a:ext>
            </a:extLst>
          </p:cNvPr>
          <p:cNvPicPr preferRelativeResize="0"/>
          <p:nvPr/>
        </p:nvPicPr>
        <p:blipFill rotWithShape="1">
          <a:blip r:embed="rId5">
            <a:alphaModFix/>
          </a:blip>
          <a:srcRect/>
          <a:stretch/>
        </p:blipFill>
        <p:spPr>
          <a:xfrm>
            <a:off x="178675" y="97974"/>
            <a:ext cx="762616" cy="701666"/>
          </a:xfrm>
          <a:prstGeom prst="rect">
            <a:avLst/>
          </a:prstGeom>
          <a:noFill/>
          <a:ln>
            <a:noFill/>
          </a:ln>
        </p:spPr>
      </p:pic>
      <p:sp>
        <p:nvSpPr>
          <p:cNvPr id="7" name="TextBox 6">
            <a:extLst>
              <a:ext uri="{FF2B5EF4-FFF2-40B4-BE49-F238E27FC236}">
                <a16:creationId xmlns:a16="http://schemas.microsoft.com/office/drawing/2014/main" id="{3F5DDC60-4052-705C-A84A-43D5BC3F4625}"/>
              </a:ext>
            </a:extLst>
          </p:cNvPr>
          <p:cNvSpPr txBox="1"/>
          <p:nvPr/>
        </p:nvSpPr>
        <p:spPr>
          <a:xfrm>
            <a:off x="4424461" y="148592"/>
            <a:ext cx="397110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Agency Overview (Cont.)</a:t>
            </a:r>
          </a:p>
        </p:txBody>
      </p:sp>
    </p:spTree>
    <p:extLst>
      <p:ext uri="{BB962C8B-B14F-4D97-AF65-F5344CB8AC3E}">
        <p14:creationId xmlns:p14="http://schemas.microsoft.com/office/powerpoint/2010/main" val="845937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8" name="Google Shape;238;p43"/>
          <p:cNvPicPr preferRelativeResize="0">
            <a:picLocks noGrp="1"/>
          </p:cNvPicPr>
          <p:nvPr>
            <p:ph type="pic" idx="2"/>
          </p:nvPr>
        </p:nvPicPr>
        <p:blipFill rotWithShape="1">
          <a:blip r:embed="rId3">
            <a:alphaModFix/>
          </a:blip>
          <a:srcRect/>
          <a:stretch/>
        </p:blipFill>
        <p:spPr>
          <a:xfrm>
            <a:off x="8378246" y="4016555"/>
            <a:ext cx="1645920" cy="1280160"/>
          </a:xfrm>
          <a:prstGeom prst="rect">
            <a:avLst/>
          </a:prstGeom>
          <a:blipFill rotWithShape="1">
            <a:blip r:embed="rId4">
              <a:alphaModFix/>
            </a:blip>
            <a:stretch>
              <a:fillRect/>
            </a:stretch>
          </a:blipFill>
          <a:ln>
            <a:noFill/>
          </a:ln>
        </p:spPr>
      </p:pic>
      <p:pic>
        <p:nvPicPr>
          <p:cNvPr id="9" name="Picture 8">
            <a:extLst>
              <a:ext uri="{FF2B5EF4-FFF2-40B4-BE49-F238E27FC236}">
                <a16:creationId xmlns:a16="http://schemas.microsoft.com/office/drawing/2014/main" id="{02D17316-4853-DC81-4C3F-C53A76D370B0}"/>
              </a:ext>
            </a:extLst>
          </p:cNvPr>
          <p:cNvPicPr>
            <a:picLocks noChangeAspect="1"/>
          </p:cNvPicPr>
          <p:nvPr/>
        </p:nvPicPr>
        <p:blipFill>
          <a:blip r:embed="rId5"/>
          <a:stretch>
            <a:fillRect/>
          </a:stretch>
        </p:blipFill>
        <p:spPr>
          <a:xfrm>
            <a:off x="0" y="-36948"/>
            <a:ext cx="12192000" cy="1085850"/>
          </a:xfrm>
          <a:prstGeom prst="rect">
            <a:avLst/>
          </a:prstGeom>
        </p:spPr>
      </p:pic>
      <p:pic>
        <p:nvPicPr>
          <p:cNvPr id="239" name="Google Shape;239;p43"/>
          <p:cNvPicPr preferRelativeResize="0">
            <a:picLocks noGrp="1"/>
          </p:cNvPicPr>
          <p:nvPr>
            <p:ph type="pic" idx="3"/>
          </p:nvPr>
        </p:nvPicPr>
        <p:blipFill rotWithShape="1">
          <a:blip r:embed="rId6">
            <a:alphaModFix/>
          </a:blip>
          <a:srcRect/>
          <a:stretch/>
        </p:blipFill>
        <p:spPr>
          <a:xfrm>
            <a:off x="10238736" y="4035409"/>
            <a:ext cx="1554480" cy="1280160"/>
          </a:xfrm>
          <a:prstGeom prst="rect">
            <a:avLst/>
          </a:prstGeom>
          <a:noFill/>
          <a:ln>
            <a:noFill/>
          </a:ln>
        </p:spPr>
      </p:pic>
      <p:pic>
        <p:nvPicPr>
          <p:cNvPr id="241" name="Google Shape;241;p43"/>
          <p:cNvPicPr preferRelativeResize="0">
            <a:picLocks noGrp="1"/>
          </p:cNvPicPr>
          <p:nvPr>
            <p:ph type="pic" idx="4"/>
          </p:nvPr>
        </p:nvPicPr>
        <p:blipFill rotWithShape="1">
          <a:blip r:embed="rId7">
            <a:alphaModFix/>
          </a:blip>
          <a:srcRect/>
          <a:stretch/>
        </p:blipFill>
        <p:spPr>
          <a:xfrm>
            <a:off x="8349965" y="1634462"/>
            <a:ext cx="1645920" cy="1280160"/>
          </a:xfrm>
          <a:prstGeom prst="rect">
            <a:avLst/>
          </a:prstGeom>
          <a:noFill/>
          <a:ln>
            <a:noFill/>
          </a:ln>
        </p:spPr>
      </p:pic>
      <p:pic>
        <p:nvPicPr>
          <p:cNvPr id="242" name="Google Shape;242;p43"/>
          <p:cNvPicPr preferRelativeResize="0">
            <a:picLocks noGrp="1"/>
          </p:cNvPicPr>
          <p:nvPr>
            <p:ph type="pic" idx="5"/>
          </p:nvPr>
        </p:nvPicPr>
        <p:blipFill rotWithShape="1">
          <a:blip r:embed="rId8">
            <a:alphaModFix/>
          </a:blip>
          <a:srcRect/>
          <a:stretch/>
        </p:blipFill>
        <p:spPr>
          <a:xfrm>
            <a:off x="10186474" y="1643889"/>
            <a:ext cx="1645920" cy="1280160"/>
          </a:xfrm>
          <a:prstGeom prst="rect">
            <a:avLst/>
          </a:prstGeom>
          <a:noFill/>
          <a:ln>
            <a:noFill/>
          </a:ln>
        </p:spPr>
      </p:pic>
      <p:sp>
        <p:nvSpPr>
          <p:cNvPr id="243" name="Google Shape;243;p43"/>
          <p:cNvSpPr txBox="1"/>
          <p:nvPr/>
        </p:nvSpPr>
        <p:spPr>
          <a:xfrm>
            <a:off x="8378246" y="5299023"/>
            <a:ext cx="1645920" cy="640080"/>
          </a:xfrm>
          <a:prstGeom prst="rect">
            <a:avLst/>
          </a:prstGeom>
          <a:solidFill>
            <a:srgbClr val="002060">
              <a:alpha val="80000"/>
            </a:srgbClr>
          </a:solidFill>
          <a:ln>
            <a:noFill/>
          </a:ln>
        </p:spPr>
        <p:txBody>
          <a:bodyPr spcFirstLastPara="1" wrap="square" lIns="91400" tIns="45675" rIns="91400" bIns="456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799"/>
              <a:buFont typeface="Arial"/>
              <a:buNone/>
              <a:tabLst/>
              <a:defRPr/>
            </a:pPr>
            <a:r>
              <a:rPr kumimoji="0" lang="en-US" sz="1200" b="1" i="0" u="none" strike="noStrike" kern="0" cap="none" spc="0" normalizeH="0" baseline="0" noProof="0" dirty="0">
                <a:ln>
                  <a:noFill/>
                </a:ln>
                <a:solidFill>
                  <a:srgbClr val="FFFFFF"/>
                </a:solidFill>
                <a:effectLst/>
                <a:uLnTx/>
                <a:uFillTx/>
                <a:latin typeface="Montserrat" panose="00000500000000000000" pitchFamily="2" charset="0"/>
                <a:ea typeface="Calibri"/>
                <a:cs typeface="Calibri"/>
                <a:sym typeface="Calibri"/>
              </a:rPr>
              <a:t>Small Disadvantaged </a:t>
            </a:r>
            <a:endParaRPr kumimoji="0" sz="1200" b="1" i="0" u="none" strike="noStrike" kern="0" cap="none" spc="0" normalizeH="0" baseline="0" noProof="0" dirty="0">
              <a:ln>
                <a:noFill/>
              </a:ln>
              <a:solidFill>
                <a:srgbClr val="FFFFFF"/>
              </a:solidFill>
              <a:effectLst/>
              <a:uLnTx/>
              <a:uFillTx/>
              <a:latin typeface="Montserrat" panose="00000500000000000000" pitchFamily="2" charset="0"/>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799"/>
              <a:buFont typeface="Arial"/>
              <a:buNone/>
              <a:tabLst/>
              <a:defRPr/>
            </a:pPr>
            <a:r>
              <a:rPr kumimoji="0" lang="en-US" sz="1200" b="1" i="0" u="none" strike="noStrike" kern="0" cap="none" spc="0" normalizeH="0" baseline="0" noProof="0" dirty="0">
                <a:ln>
                  <a:noFill/>
                </a:ln>
                <a:solidFill>
                  <a:srgbClr val="FFFFFF"/>
                </a:solidFill>
                <a:effectLst/>
                <a:uLnTx/>
                <a:uFillTx/>
                <a:latin typeface="Montserrat" panose="00000500000000000000" pitchFamily="2" charset="0"/>
                <a:ea typeface="Calibri"/>
                <a:cs typeface="Calibri"/>
                <a:sym typeface="Calibri"/>
              </a:rPr>
              <a:t>Businesses</a:t>
            </a:r>
            <a:endParaRPr kumimoji="0" sz="1200" b="1" i="0" u="none" strike="noStrike" kern="0" cap="none" spc="0" normalizeH="0" baseline="0" noProof="0" dirty="0">
              <a:ln>
                <a:noFill/>
              </a:ln>
              <a:solidFill>
                <a:srgbClr val="FFFFFF"/>
              </a:solidFill>
              <a:effectLst/>
              <a:uLnTx/>
              <a:uFillTx/>
              <a:latin typeface="Montserrat" panose="00000500000000000000" pitchFamily="2" charset="0"/>
              <a:ea typeface="Calibri"/>
              <a:cs typeface="Calibri"/>
              <a:sym typeface="Calibri"/>
            </a:endParaRPr>
          </a:p>
        </p:txBody>
      </p:sp>
      <p:sp>
        <p:nvSpPr>
          <p:cNvPr id="244" name="Google Shape;244;p43"/>
          <p:cNvSpPr txBox="1"/>
          <p:nvPr/>
        </p:nvSpPr>
        <p:spPr>
          <a:xfrm>
            <a:off x="10239066" y="5299023"/>
            <a:ext cx="1554480" cy="640080"/>
          </a:xfrm>
          <a:prstGeom prst="rect">
            <a:avLst/>
          </a:prstGeom>
          <a:solidFill>
            <a:srgbClr val="002060">
              <a:alpha val="80000"/>
            </a:srgbClr>
          </a:solidFill>
          <a:ln>
            <a:noFill/>
          </a:ln>
        </p:spPr>
        <p:txBody>
          <a:bodyPr spcFirstLastPara="1" wrap="square" lIns="91400" tIns="45675" rIns="91400" bIns="456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799"/>
              <a:buFont typeface="Arial"/>
              <a:buNone/>
              <a:tabLst/>
              <a:defRPr/>
            </a:pPr>
            <a:r>
              <a:rPr kumimoji="0" lang="en-US" sz="1200" b="1" i="0" u="none" strike="noStrike" kern="0" cap="none" spc="0" normalizeH="0" baseline="0" noProof="0" dirty="0">
                <a:ln>
                  <a:noFill/>
                </a:ln>
                <a:solidFill>
                  <a:srgbClr val="FFFFFF"/>
                </a:solidFill>
                <a:effectLst/>
                <a:uLnTx/>
                <a:uFillTx/>
                <a:latin typeface="Montserrat" panose="00000500000000000000" pitchFamily="2" charset="0"/>
                <a:ea typeface="Calibri"/>
                <a:cs typeface="Calibri"/>
                <a:sym typeface="Calibri"/>
              </a:rPr>
              <a:t>Women Owned </a:t>
            </a:r>
            <a:endParaRPr kumimoji="0" sz="1200" b="1" i="0" u="none" strike="noStrike" kern="0" cap="none" spc="0" normalizeH="0" baseline="0" noProof="0" dirty="0">
              <a:ln>
                <a:noFill/>
              </a:ln>
              <a:solidFill>
                <a:srgbClr val="FFFFFF"/>
              </a:solidFill>
              <a:effectLst/>
              <a:uLnTx/>
              <a:uFillTx/>
              <a:latin typeface="Montserrat" panose="00000500000000000000" pitchFamily="2" charset="0"/>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799"/>
              <a:buFont typeface="Arial"/>
              <a:buNone/>
              <a:tabLst/>
              <a:defRPr/>
            </a:pPr>
            <a:r>
              <a:rPr kumimoji="0" lang="en-US" sz="1200" b="1" i="0" u="none" strike="noStrike" kern="0" cap="none" spc="0" normalizeH="0" baseline="0" noProof="0" dirty="0">
                <a:ln>
                  <a:noFill/>
                </a:ln>
                <a:solidFill>
                  <a:srgbClr val="FFFFFF"/>
                </a:solidFill>
                <a:effectLst/>
                <a:uLnTx/>
                <a:uFillTx/>
                <a:latin typeface="Montserrat" panose="00000500000000000000" pitchFamily="2" charset="0"/>
                <a:ea typeface="Calibri"/>
                <a:cs typeface="Calibri"/>
                <a:sym typeface="Calibri"/>
              </a:rPr>
              <a:t>Small Businesses</a:t>
            </a:r>
            <a:endParaRPr kumimoji="0" sz="1200" b="1" i="0" u="none" strike="noStrike" kern="0" cap="none" spc="0" normalizeH="0" baseline="0" noProof="0" dirty="0">
              <a:ln>
                <a:noFill/>
              </a:ln>
              <a:solidFill>
                <a:srgbClr val="FFFFFF"/>
              </a:solidFill>
              <a:effectLst/>
              <a:uLnTx/>
              <a:uFillTx/>
              <a:latin typeface="Montserrat" panose="00000500000000000000" pitchFamily="2" charset="0"/>
              <a:ea typeface="Calibri"/>
              <a:cs typeface="Calibri"/>
              <a:sym typeface="Calibri"/>
            </a:endParaRPr>
          </a:p>
        </p:txBody>
      </p:sp>
      <p:sp>
        <p:nvSpPr>
          <p:cNvPr id="245" name="Google Shape;245;p43"/>
          <p:cNvSpPr txBox="1"/>
          <p:nvPr/>
        </p:nvSpPr>
        <p:spPr>
          <a:xfrm>
            <a:off x="8349966" y="2908962"/>
            <a:ext cx="1645920" cy="640080"/>
          </a:xfrm>
          <a:prstGeom prst="rect">
            <a:avLst/>
          </a:prstGeom>
          <a:solidFill>
            <a:srgbClr val="002060">
              <a:alpha val="80000"/>
            </a:srgbClr>
          </a:solidFill>
          <a:ln>
            <a:noFill/>
          </a:ln>
        </p:spPr>
        <p:txBody>
          <a:bodyPr spcFirstLastPara="1" wrap="square" lIns="91400" tIns="45675" rIns="91400" bIns="456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799"/>
              <a:buFont typeface="Arial"/>
              <a:buNone/>
              <a:tabLst/>
              <a:defRPr/>
            </a:pPr>
            <a:r>
              <a:rPr kumimoji="0" lang="en-US" sz="1200" b="1" i="0" u="none" strike="noStrike" kern="0" cap="none" spc="0" normalizeH="0" baseline="0" noProof="0" dirty="0">
                <a:ln>
                  <a:noFill/>
                </a:ln>
                <a:solidFill>
                  <a:srgbClr val="FFFFFF"/>
                </a:solidFill>
                <a:effectLst/>
                <a:uLnTx/>
                <a:uFillTx/>
                <a:latin typeface="Montserrat "/>
                <a:ea typeface="Calibri"/>
                <a:cs typeface="Calibri"/>
                <a:sym typeface="Calibri"/>
              </a:rPr>
              <a:t>Service Disabled Veteran Owned </a:t>
            </a:r>
          </a:p>
          <a:p>
            <a:pPr marL="0" marR="0" lvl="0" indent="0" algn="ctr" defTabSz="914400" rtl="0" eaLnBrk="1" fontAlgn="auto" latinLnBrk="0" hangingPunct="1">
              <a:lnSpc>
                <a:spcPct val="100000"/>
              </a:lnSpc>
              <a:spcBef>
                <a:spcPts val="0"/>
              </a:spcBef>
              <a:spcAft>
                <a:spcPts val="0"/>
              </a:spcAft>
              <a:buClr>
                <a:srgbClr val="000000"/>
              </a:buClr>
              <a:buSzPts val="1799"/>
              <a:buFont typeface="Arial"/>
              <a:buNone/>
              <a:tabLst/>
              <a:defRPr/>
            </a:pPr>
            <a:r>
              <a:rPr kumimoji="0" lang="en-US" sz="1200" b="1" i="0" u="none" strike="noStrike" kern="0" cap="none" spc="0" normalizeH="0" baseline="0" noProof="0" dirty="0">
                <a:ln>
                  <a:noFill/>
                </a:ln>
                <a:solidFill>
                  <a:srgbClr val="FFFFFF"/>
                </a:solidFill>
                <a:effectLst/>
                <a:uLnTx/>
                <a:uFillTx/>
                <a:latin typeface="Montserrat "/>
                <a:ea typeface="Calibri"/>
                <a:cs typeface="Calibri"/>
                <a:sym typeface="Calibri"/>
              </a:rPr>
              <a:t>Small  Businesses</a:t>
            </a:r>
            <a:endParaRPr kumimoji="0" sz="1200" b="1" i="0" u="none" strike="noStrike" kern="0" cap="none" spc="0" normalizeH="0" baseline="0" noProof="0" dirty="0">
              <a:ln>
                <a:noFill/>
              </a:ln>
              <a:solidFill>
                <a:srgbClr val="FFFFFF"/>
              </a:solidFill>
              <a:effectLst/>
              <a:uLnTx/>
              <a:uFillTx/>
              <a:latin typeface="Montserrat "/>
              <a:ea typeface="Calibri"/>
              <a:cs typeface="Calibri"/>
              <a:sym typeface="Calibri"/>
            </a:endParaRPr>
          </a:p>
        </p:txBody>
      </p:sp>
      <p:sp>
        <p:nvSpPr>
          <p:cNvPr id="246" name="Google Shape;246;p43"/>
          <p:cNvSpPr txBox="1"/>
          <p:nvPr/>
        </p:nvSpPr>
        <p:spPr>
          <a:xfrm>
            <a:off x="10195901" y="2911792"/>
            <a:ext cx="1645920" cy="640080"/>
          </a:xfrm>
          <a:prstGeom prst="rect">
            <a:avLst/>
          </a:prstGeom>
          <a:solidFill>
            <a:srgbClr val="002060">
              <a:alpha val="80000"/>
            </a:srgbClr>
          </a:solidFill>
          <a:ln>
            <a:noFill/>
          </a:ln>
        </p:spPr>
        <p:txBody>
          <a:bodyPr spcFirstLastPara="1" wrap="square" lIns="91400" tIns="45675" rIns="91400" bIns="456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799"/>
              <a:buFont typeface="Arial"/>
              <a:buNone/>
              <a:tabLst/>
              <a:defRPr/>
            </a:pPr>
            <a:r>
              <a:rPr kumimoji="0" lang="en-US" sz="1200" b="1" i="0" u="none" strike="noStrike" kern="0" cap="none" spc="0" normalizeH="0" baseline="0" noProof="0" dirty="0">
                <a:ln>
                  <a:noFill/>
                </a:ln>
                <a:solidFill>
                  <a:srgbClr val="FFFFFF"/>
                </a:solidFill>
                <a:effectLst/>
                <a:uLnTx/>
                <a:uFillTx/>
                <a:latin typeface="Montserrat "/>
                <a:ea typeface="Calibri"/>
                <a:cs typeface="Calibri"/>
                <a:sym typeface="Calibri"/>
              </a:rPr>
              <a:t>Small Businesses located in HUBZones</a:t>
            </a:r>
            <a:endParaRPr kumimoji="0" sz="1200" b="1" i="0" u="none" strike="noStrike" kern="0" cap="none" spc="0" normalizeH="0" baseline="0" noProof="0" dirty="0">
              <a:ln>
                <a:noFill/>
              </a:ln>
              <a:solidFill>
                <a:srgbClr val="FFFFFF"/>
              </a:solidFill>
              <a:effectLst/>
              <a:uLnTx/>
              <a:uFillTx/>
              <a:latin typeface="Montserrat "/>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799"/>
              <a:buFont typeface="Arial"/>
              <a:buNone/>
              <a:tabLst/>
              <a:defRPr/>
            </a:pPr>
            <a:endParaRPr kumimoji="0" sz="16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47" name="Google Shape;247;p43"/>
          <p:cNvSpPr txBox="1"/>
          <p:nvPr/>
        </p:nvSpPr>
        <p:spPr>
          <a:xfrm>
            <a:off x="1429305" y="155037"/>
            <a:ext cx="9765437" cy="646200"/>
          </a:xfrm>
          <a:prstGeom prst="rect">
            <a:avLst/>
          </a:prstGeom>
          <a:noFill/>
          <a:ln>
            <a:noFill/>
          </a:ln>
        </p:spPr>
        <p:txBody>
          <a:bodyPr spcFirstLastPara="1" wrap="square" lIns="91400" tIns="45675" rIns="91400" bIns="456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599"/>
              <a:buFontTx/>
              <a:buNone/>
              <a:tabLst/>
              <a:defRPr/>
            </a:pPr>
            <a:r>
              <a:rPr kumimoji="0" lang="en-US" sz="2000" b="1" i="0" u="none" strike="noStrike" kern="0" cap="none" spc="0" normalizeH="0" baseline="0" noProof="0" dirty="0">
                <a:ln>
                  <a:noFill/>
                </a:ln>
                <a:solidFill>
                  <a:srgbClr val="000000"/>
                </a:solidFill>
                <a:effectLst/>
                <a:uLnTx/>
                <a:uFillTx/>
                <a:latin typeface="Montserrat "/>
                <a:ea typeface="Montserrat"/>
                <a:cs typeface="Montserrat"/>
                <a:sym typeface="Montserrat"/>
              </a:rPr>
              <a:t>Office of Small &amp; Disadvantaged Business Utilization (OSDBU)</a:t>
            </a:r>
            <a:endParaRPr kumimoji="0" lang="en-US" sz="2000" b="1" i="0" u="none" strike="noStrike" kern="0" cap="none" spc="0" normalizeH="0" baseline="0" noProof="0" dirty="0">
              <a:ln>
                <a:noFill/>
              </a:ln>
              <a:solidFill>
                <a:srgbClr val="000000"/>
              </a:solidFill>
              <a:effectLst/>
              <a:uLnTx/>
              <a:uFillTx/>
              <a:latin typeface="Montserrat "/>
              <a:ea typeface="+mn-ea"/>
              <a:cs typeface="Arial"/>
              <a:sym typeface="Arial"/>
            </a:endParaRPr>
          </a:p>
        </p:txBody>
      </p:sp>
      <p:pic>
        <p:nvPicPr>
          <p:cNvPr id="2" name="Google Shape;222;p41">
            <a:extLst>
              <a:ext uri="{FF2B5EF4-FFF2-40B4-BE49-F238E27FC236}">
                <a16:creationId xmlns:a16="http://schemas.microsoft.com/office/drawing/2014/main" id="{B5395F32-D60F-7472-F3EA-39CED9E77EEB}"/>
              </a:ext>
            </a:extLst>
          </p:cNvPr>
          <p:cNvPicPr preferRelativeResize="0"/>
          <p:nvPr/>
        </p:nvPicPr>
        <p:blipFill rotWithShape="1">
          <a:blip r:embed="rId9">
            <a:alphaModFix/>
          </a:blip>
          <a:srcRect/>
          <a:stretch/>
        </p:blipFill>
        <p:spPr>
          <a:xfrm>
            <a:off x="172080" y="44472"/>
            <a:ext cx="762616" cy="701666"/>
          </a:xfrm>
          <a:prstGeom prst="rect">
            <a:avLst/>
          </a:prstGeom>
          <a:noFill/>
          <a:ln>
            <a:noFill/>
          </a:ln>
        </p:spPr>
      </p:pic>
      <p:graphicFrame>
        <p:nvGraphicFramePr>
          <p:cNvPr id="8" name="Google Shape;285;p47">
            <a:extLst>
              <a:ext uri="{FF2B5EF4-FFF2-40B4-BE49-F238E27FC236}">
                <a16:creationId xmlns:a16="http://schemas.microsoft.com/office/drawing/2014/main" id="{20BF0A42-FA3A-989C-C7C3-6BFC8AE0989E}"/>
              </a:ext>
            </a:extLst>
          </p:cNvPr>
          <p:cNvGraphicFramePr/>
          <p:nvPr/>
        </p:nvGraphicFramePr>
        <p:xfrm>
          <a:off x="206413" y="1679179"/>
          <a:ext cx="7772400" cy="4297681"/>
        </p:xfrm>
        <a:graphic>
          <a:graphicData uri="http://schemas.openxmlformats.org/drawingml/2006/table">
            <a:tbl>
              <a:tblPr firstRow="1" bandRow="1">
                <a:noFill/>
              </a:tblPr>
              <a:tblGrid>
                <a:gridCol w="968409">
                  <a:extLst>
                    <a:ext uri="{9D8B030D-6E8A-4147-A177-3AD203B41FA5}">
                      <a16:colId xmlns:a16="http://schemas.microsoft.com/office/drawing/2014/main" val="20000"/>
                    </a:ext>
                  </a:extLst>
                </a:gridCol>
                <a:gridCol w="1074886">
                  <a:extLst>
                    <a:ext uri="{9D8B030D-6E8A-4147-A177-3AD203B41FA5}">
                      <a16:colId xmlns:a16="http://schemas.microsoft.com/office/drawing/2014/main" val="20001"/>
                    </a:ext>
                  </a:extLst>
                </a:gridCol>
                <a:gridCol w="1534155">
                  <a:extLst>
                    <a:ext uri="{9D8B030D-6E8A-4147-A177-3AD203B41FA5}">
                      <a16:colId xmlns:a16="http://schemas.microsoft.com/office/drawing/2014/main" val="20002"/>
                    </a:ext>
                  </a:extLst>
                </a:gridCol>
                <a:gridCol w="1567137">
                  <a:extLst>
                    <a:ext uri="{9D8B030D-6E8A-4147-A177-3AD203B41FA5}">
                      <a16:colId xmlns:a16="http://schemas.microsoft.com/office/drawing/2014/main" val="20003"/>
                    </a:ext>
                  </a:extLst>
                </a:gridCol>
                <a:gridCol w="1530567">
                  <a:extLst>
                    <a:ext uri="{9D8B030D-6E8A-4147-A177-3AD203B41FA5}">
                      <a16:colId xmlns:a16="http://schemas.microsoft.com/office/drawing/2014/main" val="20004"/>
                    </a:ext>
                  </a:extLst>
                </a:gridCol>
                <a:gridCol w="1097246">
                  <a:extLst>
                    <a:ext uri="{9D8B030D-6E8A-4147-A177-3AD203B41FA5}">
                      <a16:colId xmlns:a16="http://schemas.microsoft.com/office/drawing/2014/main" val="20005"/>
                    </a:ext>
                  </a:extLst>
                </a:gridCol>
              </a:tblGrid>
              <a:tr h="706400">
                <a:tc>
                  <a:txBody>
                    <a:bodyPr/>
                    <a:lstStyle/>
                    <a:p>
                      <a:pPr marL="340995" marR="266065" lvl="0" indent="-69215" algn="ctr" rtl="0">
                        <a:lnSpc>
                          <a:spcPct val="100000"/>
                        </a:lnSpc>
                        <a:spcBef>
                          <a:spcPts val="0"/>
                        </a:spcBef>
                        <a:spcAft>
                          <a:spcPts val="0"/>
                        </a:spcAft>
                        <a:buNone/>
                      </a:pPr>
                      <a:r>
                        <a:rPr lang="en-US" sz="1100" b="0" u="none" strike="noStrike" cap="none" dirty="0">
                          <a:latin typeface="Montserrat" panose="00000500000000000000" pitchFamily="2" charset="0"/>
                        </a:rPr>
                        <a:t>Fiscal  </a:t>
                      </a:r>
                    </a:p>
                    <a:p>
                      <a:pPr marL="340995" marR="266065" lvl="0" indent="-69215" algn="ctr" rtl="0">
                        <a:lnSpc>
                          <a:spcPct val="100000"/>
                        </a:lnSpc>
                        <a:spcBef>
                          <a:spcPts val="0"/>
                        </a:spcBef>
                        <a:spcAft>
                          <a:spcPts val="0"/>
                        </a:spcAft>
                        <a:buNone/>
                      </a:pPr>
                      <a:r>
                        <a:rPr lang="en-US" sz="1100" b="0" u="none" strike="noStrike" cap="none" dirty="0">
                          <a:latin typeface="Montserrat" panose="00000500000000000000" pitchFamily="2" charset="0"/>
                        </a:rPr>
                        <a:t>Year</a:t>
                      </a:r>
                      <a:endParaRPr sz="1100" b="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lumMod val="20000"/>
                        <a:lumOff val="80000"/>
                      </a:schemeClr>
                    </a:solidFill>
                  </a:tcPr>
                </a:tc>
                <a:tc>
                  <a:txBody>
                    <a:bodyPr/>
                    <a:lstStyle/>
                    <a:p>
                      <a:pPr marL="173355" marR="166370" lvl="0" indent="-1904" algn="ctr" rtl="0">
                        <a:lnSpc>
                          <a:spcPct val="100000"/>
                        </a:lnSpc>
                        <a:spcBef>
                          <a:spcPts val="0"/>
                        </a:spcBef>
                        <a:spcAft>
                          <a:spcPts val="0"/>
                        </a:spcAft>
                        <a:buNone/>
                      </a:pPr>
                      <a:r>
                        <a:rPr lang="en-US" sz="1100" b="0" u="none" strike="noStrike" cap="none" dirty="0">
                          <a:latin typeface="Montserrat" panose="00000500000000000000" pitchFamily="2" charset="0"/>
                        </a:rPr>
                        <a:t>Small  Business  Goal</a:t>
                      </a:r>
                      <a:endParaRPr sz="1100" b="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lumMod val="20000"/>
                        <a:lumOff val="80000"/>
                      </a:schemeClr>
                    </a:solidFill>
                  </a:tcPr>
                </a:tc>
                <a:tc>
                  <a:txBody>
                    <a:bodyPr/>
                    <a:lstStyle/>
                    <a:p>
                      <a:pPr marL="172720" marR="100330" lvl="0" indent="-69215" algn="ctr" rtl="0">
                        <a:lnSpc>
                          <a:spcPct val="100000"/>
                        </a:lnSpc>
                        <a:spcBef>
                          <a:spcPts val="0"/>
                        </a:spcBef>
                        <a:spcAft>
                          <a:spcPts val="0"/>
                        </a:spcAft>
                        <a:buNone/>
                      </a:pPr>
                      <a:r>
                        <a:rPr lang="en-US" sz="1100" b="0" u="none" strike="noStrike" cap="none" dirty="0">
                          <a:latin typeface="Montserrat" panose="00000500000000000000" pitchFamily="2" charset="0"/>
                        </a:rPr>
                        <a:t>Prime SB Goal  </a:t>
                      </a:r>
                    </a:p>
                    <a:p>
                      <a:pPr marL="172720" marR="100330" lvl="0" indent="-69215" algn="ctr" rtl="0">
                        <a:lnSpc>
                          <a:spcPct val="100000"/>
                        </a:lnSpc>
                        <a:spcBef>
                          <a:spcPts val="0"/>
                        </a:spcBef>
                        <a:spcAft>
                          <a:spcPts val="0"/>
                        </a:spcAft>
                        <a:buNone/>
                      </a:pPr>
                      <a:r>
                        <a:rPr lang="en-US" sz="1100" b="0" u="none" strike="noStrike" cap="none" dirty="0">
                          <a:latin typeface="Montserrat" panose="00000500000000000000" pitchFamily="2" charset="0"/>
                        </a:rPr>
                        <a:t>Achievement</a:t>
                      </a:r>
                      <a:endParaRPr sz="1100" b="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lumMod val="20000"/>
                        <a:lumOff val="80000"/>
                      </a:schemeClr>
                    </a:solidFill>
                  </a:tcPr>
                </a:tc>
                <a:tc>
                  <a:txBody>
                    <a:bodyPr/>
                    <a:lstStyle/>
                    <a:p>
                      <a:pPr marL="678180" marR="189230" lvl="0" indent="-487045" algn="l" rtl="0">
                        <a:lnSpc>
                          <a:spcPct val="100000"/>
                        </a:lnSpc>
                        <a:spcBef>
                          <a:spcPts val="0"/>
                        </a:spcBef>
                        <a:spcAft>
                          <a:spcPts val="0"/>
                        </a:spcAft>
                        <a:buNone/>
                      </a:pPr>
                      <a:r>
                        <a:rPr lang="en-US" sz="1100" b="0" u="none" strike="noStrike" cap="none" dirty="0">
                          <a:latin typeface="Montserrat" panose="00000500000000000000" pitchFamily="2" charset="0"/>
                        </a:rPr>
                        <a:t>Subcontracting</a:t>
                      </a:r>
                    </a:p>
                    <a:p>
                      <a:pPr marL="678180" marR="189230" lvl="0" indent="-487045" algn="ctr" rtl="0">
                        <a:lnSpc>
                          <a:spcPct val="100000"/>
                        </a:lnSpc>
                        <a:spcBef>
                          <a:spcPts val="0"/>
                        </a:spcBef>
                        <a:spcAft>
                          <a:spcPts val="0"/>
                        </a:spcAft>
                        <a:buNone/>
                      </a:pPr>
                      <a:r>
                        <a:rPr lang="en-US" sz="1100" b="0" u="none" strike="noStrike" cap="none" dirty="0">
                          <a:latin typeface="Montserrat" panose="00000500000000000000" pitchFamily="2" charset="0"/>
                        </a:rPr>
                        <a:t>Goal</a:t>
                      </a:r>
                      <a:endParaRPr sz="1100" b="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lumMod val="20000"/>
                        <a:lumOff val="80000"/>
                      </a:schemeClr>
                    </a:solidFill>
                  </a:tcPr>
                </a:tc>
                <a:tc>
                  <a:txBody>
                    <a:bodyPr/>
                    <a:lstStyle/>
                    <a:p>
                      <a:pPr marL="191135" marR="189230" lvl="0" indent="0" algn="ctr" rtl="0">
                        <a:lnSpc>
                          <a:spcPct val="100000"/>
                        </a:lnSpc>
                        <a:spcBef>
                          <a:spcPts val="0"/>
                        </a:spcBef>
                        <a:spcAft>
                          <a:spcPts val="0"/>
                        </a:spcAft>
                        <a:buNone/>
                      </a:pPr>
                      <a:r>
                        <a:rPr lang="en-US" sz="1100" b="0" u="none" strike="noStrike" cap="none" dirty="0">
                          <a:latin typeface="Montserrat" panose="00000500000000000000" pitchFamily="2" charset="0"/>
                        </a:rPr>
                        <a:t>Subcontracting  Goal   Achievement</a:t>
                      </a:r>
                      <a:endParaRPr sz="1100" b="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lumMod val="20000"/>
                        <a:lumOff val="80000"/>
                      </a:schemeClr>
                    </a:solidFill>
                  </a:tcPr>
                </a:tc>
                <a:tc>
                  <a:txBody>
                    <a:bodyPr/>
                    <a:lstStyle/>
                    <a:p>
                      <a:pPr marL="373380" marR="178435" lvl="0" indent="-191134" algn="ctr" rtl="0">
                        <a:lnSpc>
                          <a:spcPct val="100000"/>
                        </a:lnSpc>
                        <a:spcBef>
                          <a:spcPts val="0"/>
                        </a:spcBef>
                        <a:spcAft>
                          <a:spcPts val="0"/>
                        </a:spcAft>
                        <a:buNone/>
                      </a:pPr>
                      <a:r>
                        <a:rPr lang="en-US" sz="1100" b="0" u="none" strike="noStrike" cap="none" dirty="0">
                          <a:latin typeface="Montserrat" panose="00000500000000000000" pitchFamily="2" charset="0"/>
                        </a:rPr>
                        <a:t>Scorecard </a:t>
                      </a:r>
                    </a:p>
                    <a:p>
                      <a:pPr marL="373380" marR="178435" lvl="0" indent="-191134" algn="ctr" rtl="0">
                        <a:lnSpc>
                          <a:spcPct val="100000"/>
                        </a:lnSpc>
                        <a:spcBef>
                          <a:spcPts val="0"/>
                        </a:spcBef>
                        <a:spcAft>
                          <a:spcPts val="0"/>
                        </a:spcAft>
                        <a:buNone/>
                      </a:pPr>
                      <a:r>
                        <a:rPr lang="en-US" sz="1100" b="0" u="none" strike="noStrike" cap="none" dirty="0">
                          <a:latin typeface="Montserrat" panose="00000500000000000000" pitchFamily="2" charset="0"/>
                        </a:rPr>
                        <a:t>Grade</a:t>
                      </a:r>
                      <a:endParaRPr sz="1100" b="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lumMod val="20000"/>
                        <a:lumOff val="80000"/>
                      </a:schemeClr>
                    </a:solidFill>
                  </a:tcPr>
                </a:tc>
                <a:extLst>
                  <a:ext uri="{0D108BD9-81ED-4DB2-BD59-A6C34878D82A}">
                    <a16:rowId xmlns:a16="http://schemas.microsoft.com/office/drawing/2014/main" val="10000"/>
                  </a:ext>
                </a:extLst>
              </a:tr>
              <a:tr h="612862">
                <a:tc>
                  <a:txBody>
                    <a:bodyPr/>
                    <a:lstStyle/>
                    <a:p>
                      <a:pPr marL="0" marR="0" lvl="0" indent="0" algn="ctr" rtl="0">
                        <a:lnSpc>
                          <a:spcPct val="100000"/>
                        </a:lnSpc>
                        <a:spcBef>
                          <a:spcPts val="0"/>
                        </a:spcBef>
                        <a:spcAft>
                          <a:spcPts val="0"/>
                        </a:spcAft>
                        <a:buNone/>
                      </a:pPr>
                      <a:r>
                        <a:rPr lang="en-US" sz="1100" dirty="0">
                          <a:latin typeface="Montserrat" panose="00000500000000000000" pitchFamily="2" charset="0"/>
                        </a:rPr>
                        <a:t>FY 2021</a:t>
                      </a:r>
                      <a:endParaRPr sz="1100" u="none" strike="noStrike" cap="none" dirty="0">
                        <a:latin typeface="Montserrat" panose="00000500000000000000" pitchFamily="2" charset="0"/>
                      </a:endParaRPr>
                    </a:p>
                  </a:txBody>
                  <a:tcPr marL="0" marR="0" marT="78100" marB="0">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dirty="0">
                          <a:latin typeface="Montserrat" panose="00000500000000000000" pitchFamily="2" charset="0"/>
                        </a:rPr>
                        <a:t>30%</a:t>
                      </a:r>
                      <a:endParaRPr sz="1100" u="none" strike="noStrike" cap="none" dirty="0">
                        <a:latin typeface="Montserrat" panose="00000500000000000000" pitchFamily="2" charset="0"/>
                      </a:endParaRPr>
                    </a:p>
                  </a:txBody>
                  <a:tcPr marL="0" marR="0" marT="78100" marB="0">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dirty="0">
                          <a:latin typeface="Montserrat" panose="00000500000000000000" pitchFamily="2" charset="0"/>
                        </a:rPr>
                        <a:t>46.89% ($2.7B)</a:t>
                      </a:r>
                      <a:endParaRPr sz="1100" u="none" strike="noStrike" cap="none" dirty="0">
                        <a:latin typeface="Montserrat" panose="00000500000000000000" pitchFamily="2" charset="0"/>
                      </a:endParaRPr>
                    </a:p>
                  </a:txBody>
                  <a:tcPr marL="0" marR="0" marT="78100" marB="0">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dirty="0">
                          <a:latin typeface="Montserrat" panose="00000500000000000000" pitchFamily="2" charset="0"/>
                        </a:rPr>
                        <a:t>20%</a:t>
                      </a:r>
                      <a:endParaRPr sz="1100" u="none" strike="noStrike" cap="none" dirty="0">
                        <a:latin typeface="Montserrat" panose="00000500000000000000" pitchFamily="2" charset="0"/>
                      </a:endParaRPr>
                    </a:p>
                  </a:txBody>
                  <a:tcPr marL="0" marR="0" marT="78100" marB="0">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dirty="0">
                          <a:latin typeface="Montserrat" panose="00000500000000000000" pitchFamily="2" charset="0"/>
                        </a:rPr>
                        <a:t>25.80%</a:t>
                      </a:r>
                      <a:endParaRPr sz="1100" dirty="0">
                        <a:latin typeface="Montserrat" panose="00000500000000000000" pitchFamily="2" charset="0"/>
                      </a:endParaRPr>
                    </a:p>
                  </a:txBody>
                  <a:tcPr marL="0" marR="0" marT="78100" marB="0">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41275" lvl="0" indent="0" algn="ctr" rtl="0">
                        <a:spcBef>
                          <a:spcPts val="0"/>
                        </a:spcBef>
                        <a:spcAft>
                          <a:spcPts val="0"/>
                        </a:spcAft>
                        <a:buNone/>
                      </a:pPr>
                      <a:r>
                        <a:rPr lang="en-US" sz="1100" dirty="0">
                          <a:latin typeface="Montserrat" panose="00000500000000000000" pitchFamily="2" charset="0"/>
                        </a:rPr>
                        <a:t>A+</a:t>
                      </a:r>
                      <a:endParaRPr sz="1100" dirty="0">
                        <a:latin typeface="Montserrat" panose="00000500000000000000" pitchFamily="2" charset="0"/>
                      </a:endParaRPr>
                    </a:p>
                  </a:txBody>
                  <a:tcPr marL="0" marR="0" marT="78100" marB="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12862">
                <a:tc>
                  <a:txBody>
                    <a:bodyPr/>
                    <a:lstStyle/>
                    <a:p>
                      <a:pPr marL="0" marR="0" lvl="0" indent="0" algn="ctr" rtl="0">
                        <a:lnSpc>
                          <a:spcPct val="100000"/>
                        </a:lnSpc>
                        <a:spcBef>
                          <a:spcPts val="0"/>
                        </a:spcBef>
                        <a:spcAft>
                          <a:spcPts val="0"/>
                        </a:spcAft>
                        <a:buNone/>
                      </a:pPr>
                      <a:r>
                        <a:rPr lang="en-US" sz="1100" u="none" strike="noStrike" cap="none" dirty="0">
                          <a:latin typeface="Montserrat" panose="00000500000000000000" pitchFamily="2" charset="0"/>
                        </a:rPr>
                        <a:t>FY 2020</a:t>
                      </a:r>
                      <a:endParaRPr sz="110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u="none" strike="noStrike" cap="none" dirty="0">
                          <a:latin typeface="Montserrat" panose="00000500000000000000" pitchFamily="2" charset="0"/>
                        </a:rPr>
                        <a:t>29%</a:t>
                      </a:r>
                      <a:endParaRPr sz="110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u="none" strike="noStrike" cap="none" dirty="0">
                          <a:latin typeface="Montserrat" panose="00000500000000000000" pitchFamily="2" charset="0"/>
                        </a:rPr>
                        <a:t>49.4</a:t>
                      </a:r>
                      <a:r>
                        <a:rPr lang="en-US" sz="1100" dirty="0">
                          <a:latin typeface="Montserrat" panose="00000500000000000000" pitchFamily="2" charset="0"/>
                        </a:rPr>
                        <a:t>3</a:t>
                      </a:r>
                      <a:r>
                        <a:rPr lang="en-US" sz="1100" u="none" strike="noStrike" cap="none" dirty="0">
                          <a:latin typeface="Montserrat" panose="00000500000000000000" pitchFamily="2" charset="0"/>
                        </a:rPr>
                        <a:t>% </a:t>
                      </a:r>
                      <a:r>
                        <a:rPr lang="en-US" sz="1100" dirty="0">
                          <a:latin typeface="Montserrat" panose="00000500000000000000" pitchFamily="2" charset="0"/>
                        </a:rPr>
                        <a:t>($2.6B)</a:t>
                      </a:r>
                      <a:endParaRPr sz="110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u="none" strike="noStrike" cap="none" dirty="0">
                          <a:latin typeface="Montserrat" panose="00000500000000000000" pitchFamily="2" charset="0"/>
                        </a:rPr>
                        <a:t>24%</a:t>
                      </a:r>
                      <a:endParaRPr sz="110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dirty="0">
                          <a:latin typeface="Montserrat" panose="00000500000000000000" pitchFamily="2" charset="0"/>
                        </a:rPr>
                        <a:t>29.30%</a:t>
                      </a:r>
                      <a:endParaRPr sz="110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41275" lvl="0" indent="0" algn="ctr" rtl="0">
                        <a:spcBef>
                          <a:spcPts val="0"/>
                        </a:spcBef>
                        <a:spcAft>
                          <a:spcPts val="0"/>
                        </a:spcAft>
                        <a:buClr>
                          <a:schemeClr val="dk1"/>
                        </a:buClr>
                        <a:buFont typeface="Arial"/>
                        <a:buNone/>
                      </a:pPr>
                      <a:r>
                        <a:rPr lang="en-US" sz="1100" dirty="0">
                          <a:latin typeface="Montserrat" panose="00000500000000000000" pitchFamily="2" charset="0"/>
                        </a:rPr>
                        <a:t>A+</a:t>
                      </a:r>
                      <a:endParaRPr sz="110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31392">
                <a:tc>
                  <a:txBody>
                    <a:bodyPr/>
                    <a:lstStyle/>
                    <a:p>
                      <a:pPr marL="0" marR="0" lvl="0" indent="0" algn="ctr" rtl="0">
                        <a:lnSpc>
                          <a:spcPct val="100000"/>
                        </a:lnSpc>
                        <a:spcBef>
                          <a:spcPts val="0"/>
                        </a:spcBef>
                        <a:spcAft>
                          <a:spcPts val="0"/>
                        </a:spcAft>
                        <a:buNone/>
                      </a:pPr>
                      <a:r>
                        <a:rPr lang="en-US" sz="1100" u="none" strike="noStrike" cap="none" dirty="0">
                          <a:latin typeface="Montserrat" panose="00000500000000000000" pitchFamily="2" charset="0"/>
                        </a:rPr>
                        <a:t>FY 2019</a:t>
                      </a:r>
                      <a:endParaRPr sz="110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u="none" strike="noStrike" cap="none" dirty="0">
                          <a:latin typeface="Montserrat" panose="00000500000000000000" pitchFamily="2" charset="0"/>
                        </a:rPr>
                        <a:t>30%</a:t>
                      </a:r>
                      <a:endParaRPr sz="110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u="none" strike="noStrike" cap="none" dirty="0">
                          <a:latin typeface="Montserrat" panose="00000500000000000000" pitchFamily="2" charset="0"/>
                        </a:rPr>
                        <a:t>42.69% ($2.4B)</a:t>
                      </a:r>
                      <a:endParaRPr sz="110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u="none" strike="noStrike" cap="none" dirty="0">
                          <a:latin typeface="Montserrat" panose="00000500000000000000" pitchFamily="2" charset="0"/>
                        </a:rPr>
                        <a:t>25.50%</a:t>
                      </a:r>
                      <a:endParaRPr sz="110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u="none" strike="noStrike" cap="none" dirty="0">
                          <a:latin typeface="Montserrat" panose="00000500000000000000" pitchFamily="2" charset="0"/>
                        </a:rPr>
                        <a:t>22.10%</a:t>
                      </a:r>
                      <a:endParaRPr sz="110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41275" marR="0" lvl="0" indent="0" algn="ctr" rtl="0">
                        <a:lnSpc>
                          <a:spcPct val="100000"/>
                        </a:lnSpc>
                        <a:spcBef>
                          <a:spcPts val="0"/>
                        </a:spcBef>
                        <a:spcAft>
                          <a:spcPts val="0"/>
                        </a:spcAft>
                        <a:buNone/>
                      </a:pPr>
                      <a:r>
                        <a:rPr lang="en-US" sz="1100" u="none" strike="noStrike" cap="none" dirty="0">
                          <a:latin typeface="Montserrat" panose="00000500000000000000" pitchFamily="2" charset="0"/>
                        </a:rPr>
                        <a:t>A+</a:t>
                      </a:r>
                      <a:endParaRPr sz="110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68108">
                <a:tc>
                  <a:txBody>
                    <a:bodyPr/>
                    <a:lstStyle/>
                    <a:p>
                      <a:pPr marL="0" marR="0" lvl="0" indent="0" algn="ctr" rtl="0">
                        <a:lnSpc>
                          <a:spcPct val="100000"/>
                        </a:lnSpc>
                        <a:spcBef>
                          <a:spcPts val="0"/>
                        </a:spcBef>
                        <a:spcAft>
                          <a:spcPts val="0"/>
                        </a:spcAft>
                        <a:buNone/>
                      </a:pPr>
                      <a:r>
                        <a:rPr lang="en-US" sz="1100" u="none" strike="noStrike" cap="none" dirty="0">
                          <a:latin typeface="Montserrat" panose="00000500000000000000" pitchFamily="2" charset="0"/>
                        </a:rPr>
                        <a:t>FY 2018</a:t>
                      </a:r>
                      <a:endParaRPr sz="110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u="none" strike="noStrike" cap="none" dirty="0">
                          <a:latin typeface="Montserrat" panose="00000500000000000000" pitchFamily="2" charset="0"/>
                        </a:rPr>
                        <a:t>35%</a:t>
                      </a:r>
                      <a:endParaRPr sz="110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u="none" strike="noStrike" cap="none" dirty="0">
                          <a:latin typeface="Montserrat" panose="00000500000000000000" pitchFamily="2" charset="0"/>
                        </a:rPr>
                        <a:t>39.37% ($1.9B)</a:t>
                      </a:r>
                      <a:endParaRPr sz="110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u="none" strike="noStrike" cap="none" dirty="0">
                          <a:latin typeface="Montserrat" panose="00000500000000000000" pitchFamily="2" charset="0"/>
                        </a:rPr>
                        <a:t>26.50%</a:t>
                      </a:r>
                      <a:endParaRPr sz="110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u="none" strike="noStrike" cap="none" dirty="0">
                          <a:latin typeface="Montserrat" panose="00000500000000000000" pitchFamily="2" charset="0"/>
                        </a:rPr>
                        <a:t>24.70%</a:t>
                      </a:r>
                      <a:endParaRPr sz="110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u="none" strike="noStrike" cap="none" dirty="0">
                          <a:latin typeface="Montserrat" panose="00000500000000000000" pitchFamily="2" charset="0"/>
                        </a:rPr>
                        <a:t>A</a:t>
                      </a:r>
                      <a:endParaRPr sz="110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12862">
                <a:tc>
                  <a:txBody>
                    <a:bodyPr/>
                    <a:lstStyle/>
                    <a:p>
                      <a:pPr marL="0" marR="0" lvl="0" indent="0" algn="ctr" rtl="0">
                        <a:lnSpc>
                          <a:spcPct val="100000"/>
                        </a:lnSpc>
                        <a:spcBef>
                          <a:spcPts val="0"/>
                        </a:spcBef>
                        <a:spcAft>
                          <a:spcPts val="0"/>
                        </a:spcAft>
                        <a:buNone/>
                      </a:pPr>
                      <a:r>
                        <a:rPr lang="en-US" sz="1100" u="none" strike="noStrike" cap="none" dirty="0">
                          <a:latin typeface="Montserrat" panose="00000500000000000000" pitchFamily="2" charset="0"/>
                        </a:rPr>
                        <a:t>FY 2017</a:t>
                      </a:r>
                      <a:endParaRPr sz="110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u="none" strike="noStrike" cap="none" dirty="0">
                          <a:latin typeface="Montserrat" panose="00000500000000000000" pitchFamily="2" charset="0"/>
                        </a:rPr>
                        <a:t>36.50%</a:t>
                      </a:r>
                      <a:endParaRPr sz="110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u="none" strike="noStrike" cap="none" dirty="0">
                          <a:latin typeface="Montserrat" panose="00000500000000000000" pitchFamily="2" charset="0"/>
                        </a:rPr>
                        <a:t>42.68% ($1.9B)</a:t>
                      </a:r>
                      <a:endParaRPr sz="110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u="none" strike="noStrike" cap="none" dirty="0">
                          <a:latin typeface="Montserrat" panose="00000500000000000000" pitchFamily="2" charset="0"/>
                        </a:rPr>
                        <a:t>29.00%</a:t>
                      </a:r>
                      <a:endParaRPr sz="110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u="none" strike="noStrike" cap="none" dirty="0">
                          <a:latin typeface="Montserrat" panose="00000500000000000000" pitchFamily="2" charset="0"/>
                        </a:rPr>
                        <a:t>23.90%</a:t>
                      </a:r>
                      <a:endParaRPr sz="110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u="none" strike="noStrike" cap="none" dirty="0">
                          <a:latin typeface="Montserrat" panose="00000500000000000000" pitchFamily="2" charset="0"/>
                        </a:rPr>
                        <a:t>A</a:t>
                      </a:r>
                      <a:endParaRPr sz="110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53195">
                <a:tc>
                  <a:txBody>
                    <a:bodyPr/>
                    <a:lstStyle/>
                    <a:p>
                      <a:pPr marL="0" marR="0" lvl="0" indent="0" algn="ctr" rtl="0">
                        <a:lnSpc>
                          <a:spcPct val="100000"/>
                        </a:lnSpc>
                        <a:spcBef>
                          <a:spcPts val="0"/>
                        </a:spcBef>
                        <a:spcAft>
                          <a:spcPts val="0"/>
                        </a:spcAft>
                        <a:buNone/>
                      </a:pPr>
                      <a:r>
                        <a:rPr lang="en-US" sz="1100" u="none" strike="noStrike" cap="none" dirty="0">
                          <a:latin typeface="Montserrat" panose="00000500000000000000" pitchFamily="2" charset="0"/>
                        </a:rPr>
                        <a:t>FY 2016</a:t>
                      </a:r>
                      <a:endParaRPr sz="110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u="none" strike="noStrike" cap="none" dirty="0">
                          <a:latin typeface="Montserrat" panose="00000500000000000000" pitchFamily="2" charset="0"/>
                        </a:rPr>
                        <a:t>36.50%</a:t>
                      </a:r>
                      <a:endParaRPr sz="110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u="none" strike="noStrike" cap="none" dirty="0">
                          <a:latin typeface="Montserrat" panose="00000500000000000000" pitchFamily="2" charset="0"/>
                        </a:rPr>
                        <a:t>39.23% ($1.6B)</a:t>
                      </a:r>
                      <a:endParaRPr sz="110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u="none" strike="noStrike" cap="none" dirty="0">
                          <a:latin typeface="Montserrat" panose="00000500000000000000" pitchFamily="2" charset="0"/>
                        </a:rPr>
                        <a:t>29.00%</a:t>
                      </a:r>
                      <a:endParaRPr sz="110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u="none" strike="noStrike" cap="none" dirty="0">
                          <a:latin typeface="Montserrat" panose="00000500000000000000" pitchFamily="2" charset="0"/>
                        </a:rPr>
                        <a:t>31.30%</a:t>
                      </a:r>
                      <a:endParaRPr sz="110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u="none" strike="noStrike" cap="none" dirty="0">
                          <a:latin typeface="Montserrat" panose="00000500000000000000" pitchFamily="2" charset="0"/>
                        </a:rPr>
                        <a:t>A</a:t>
                      </a:r>
                      <a:endParaRPr sz="1100" u="none" strike="noStrike" cap="none" dirty="0">
                        <a:latin typeface="Montserrat" panose="00000500000000000000" pitchFamily="2" charset="0"/>
                        <a:ea typeface="Arial"/>
                        <a:cs typeface="Arial"/>
                        <a:sym typeface="Arial"/>
                      </a:endParaRPr>
                    </a:p>
                  </a:txBody>
                  <a:tcPr marL="0" marR="0" marT="7810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0" name="TextBox 9">
            <a:extLst>
              <a:ext uri="{FF2B5EF4-FFF2-40B4-BE49-F238E27FC236}">
                <a16:creationId xmlns:a16="http://schemas.microsoft.com/office/drawing/2014/main" id="{FFFB55F4-5F19-9056-49EE-034307AC5235}"/>
              </a:ext>
            </a:extLst>
          </p:cNvPr>
          <p:cNvSpPr txBox="1"/>
          <p:nvPr/>
        </p:nvSpPr>
        <p:spPr>
          <a:xfrm flipH="1">
            <a:off x="934696" y="1200261"/>
            <a:ext cx="647900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Arial"/>
                <a:cs typeface="Arial"/>
                <a:sym typeface="Arial"/>
              </a:rPr>
              <a:t>Achievement &amp; Small Business Procurement Scorecard History</a:t>
            </a:r>
            <a:endParaRPr kumimoji="0" lang="en-US" sz="16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14970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8" name="Picture 7">
            <a:extLst>
              <a:ext uri="{FF2B5EF4-FFF2-40B4-BE49-F238E27FC236}">
                <a16:creationId xmlns:a16="http://schemas.microsoft.com/office/drawing/2014/main" id="{FDD75D27-0D01-BD11-B5DA-282AC25CF94F}"/>
              </a:ext>
            </a:extLst>
          </p:cNvPr>
          <p:cNvPicPr>
            <a:picLocks noChangeAspect="1"/>
          </p:cNvPicPr>
          <p:nvPr/>
        </p:nvPicPr>
        <p:blipFill>
          <a:blip r:embed="rId3"/>
          <a:stretch>
            <a:fillRect/>
          </a:stretch>
        </p:blipFill>
        <p:spPr>
          <a:xfrm>
            <a:off x="0" y="-36948"/>
            <a:ext cx="12192000" cy="1085850"/>
          </a:xfrm>
          <a:prstGeom prst="rect">
            <a:avLst/>
          </a:prstGeom>
        </p:spPr>
      </p:pic>
      <p:cxnSp>
        <p:nvCxnSpPr>
          <p:cNvPr id="275" name="Google Shape;275;p46"/>
          <p:cNvCxnSpPr/>
          <p:nvPr/>
        </p:nvCxnSpPr>
        <p:spPr>
          <a:xfrm>
            <a:off x="9259" y="888305"/>
            <a:ext cx="12192000" cy="0"/>
          </a:xfrm>
          <a:prstGeom prst="straightConnector1">
            <a:avLst/>
          </a:prstGeom>
          <a:noFill/>
          <a:ln w="12700" cap="flat" cmpd="sng">
            <a:solidFill>
              <a:schemeClr val="lt1"/>
            </a:solidFill>
            <a:prstDash val="solid"/>
            <a:round/>
            <a:headEnd type="none" w="sm" len="sm"/>
            <a:tailEnd type="none" w="sm" len="sm"/>
          </a:ln>
        </p:spPr>
      </p:cxnSp>
      <p:sp>
        <p:nvSpPr>
          <p:cNvPr id="276" name="Google Shape;276;p46"/>
          <p:cNvSpPr txBox="1"/>
          <p:nvPr/>
        </p:nvSpPr>
        <p:spPr>
          <a:xfrm>
            <a:off x="351425" y="1159594"/>
            <a:ext cx="11714700" cy="89300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900"/>
              <a:buFont typeface="Arial"/>
              <a:buNone/>
              <a:tabLst/>
              <a:defRPr/>
            </a:pPr>
            <a:r>
              <a:rPr kumimoji="0" lang="en-US" sz="1800" b="1" i="0" u="none" strike="noStrike" kern="0" cap="none" spc="0" normalizeH="0" baseline="0" noProof="0" dirty="0">
                <a:ln>
                  <a:noFill/>
                </a:ln>
                <a:solidFill>
                  <a:srgbClr val="000000"/>
                </a:solidFill>
                <a:effectLst/>
                <a:uLnTx/>
                <a:uFillTx/>
                <a:latin typeface="Montserrat" panose="00000500000000000000" pitchFamily="2" charset="0"/>
                <a:ea typeface="+mn-ea"/>
                <a:cs typeface="Arial"/>
                <a:sym typeface="Arial"/>
              </a:rPr>
              <a:t>Fiscal Year </a:t>
            </a:r>
            <a:r>
              <a:rPr kumimoji="0" lang="en-US" sz="1800" b="1" i="0" u="none" strike="noStrike" kern="0" cap="none" spc="0" normalizeH="0" baseline="0" noProof="0" dirty="0">
                <a:ln>
                  <a:noFill/>
                </a:ln>
                <a:solidFill>
                  <a:srgbClr val="000000"/>
                </a:solidFill>
                <a:effectLst/>
                <a:uLnTx/>
                <a:uFillTx/>
                <a:latin typeface="Montserrat" panose="00000500000000000000" pitchFamily="2" charset="0"/>
                <a:ea typeface="Arial"/>
                <a:cs typeface="Arial"/>
                <a:sym typeface="Arial"/>
              </a:rPr>
              <a:t>202</a:t>
            </a:r>
            <a:r>
              <a:rPr kumimoji="0" lang="en-US" sz="1800" b="1" i="0" u="none" strike="noStrike" kern="0" cap="none" spc="0" normalizeH="0" baseline="0" noProof="0" dirty="0">
                <a:ln>
                  <a:noFill/>
                </a:ln>
                <a:solidFill>
                  <a:srgbClr val="000000"/>
                </a:solidFill>
                <a:effectLst/>
                <a:uLnTx/>
                <a:uFillTx/>
                <a:latin typeface="Montserrat" panose="00000500000000000000" pitchFamily="2" charset="0"/>
                <a:ea typeface="+mn-ea"/>
                <a:cs typeface="Arial"/>
                <a:sym typeface="Arial"/>
              </a:rPr>
              <a:t>2 Goals and Achievements (Year-to-Date*)</a:t>
            </a:r>
            <a:endParaRPr kumimoji="0" sz="1800" b="1" i="0" u="none" strike="noStrike" kern="0" cap="none" spc="0" normalizeH="0" baseline="0" noProof="0" dirty="0">
              <a:ln>
                <a:noFill/>
              </a:ln>
              <a:solidFill>
                <a:srgbClr val="000000"/>
              </a:solidFill>
              <a:effectLst/>
              <a:uLnTx/>
              <a:uFillTx/>
              <a:latin typeface="Montserrat" panose="00000500000000000000" pitchFamily="2" charset="0"/>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900"/>
              <a:buFont typeface="Arial"/>
              <a:buNone/>
              <a:tabLst/>
              <a:defRPr/>
            </a:pPr>
            <a:r>
              <a:rPr kumimoji="0" lang="en-US" sz="1800" b="1" i="0" u="none" strike="noStrike" kern="0" cap="none" spc="0" normalizeH="0" baseline="0" noProof="0" dirty="0">
                <a:ln>
                  <a:noFill/>
                </a:ln>
                <a:solidFill>
                  <a:srgbClr val="000000"/>
                </a:solidFill>
                <a:effectLst/>
                <a:uLnTx/>
                <a:uFillTx/>
                <a:latin typeface="Montserrat" panose="00000500000000000000" pitchFamily="2" charset="0"/>
                <a:ea typeface="Arial"/>
                <a:cs typeface="Arial"/>
                <a:sym typeface="Arial"/>
              </a:rPr>
              <a:t>Total Eligible Dollars $</a:t>
            </a:r>
            <a:r>
              <a:rPr kumimoji="0" lang="en-US" sz="1800" b="1" i="0" u="none" strike="noStrike" kern="0" cap="none" spc="0" normalizeH="0" baseline="0" noProof="0" dirty="0">
                <a:ln>
                  <a:noFill/>
                </a:ln>
                <a:solidFill>
                  <a:srgbClr val="000000"/>
                </a:solidFill>
                <a:effectLst/>
                <a:uLnTx/>
                <a:uFillTx/>
                <a:latin typeface="Montserrat" panose="00000500000000000000" pitchFamily="2" charset="0"/>
                <a:ea typeface="+mn-ea"/>
                <a:cs typeface="Arial"/>
                <a:sym typeface="Arial"/>
              </a:rPr>
              <a:t>5.87B</a:t>
            </a:r>
            <a:endParaRPr kumimoji="0" sz="1800" b="1" i="0" u="none" strike="noStrike" kern="0" cap="none" spc="0" normalizeH="0" baseline="0" noProof="0" dirty="0">
              <a:ln>
                <a:noFill/>
              </a:ln>
              <a:solidFill>
                <a:srgbClr val="000000"/>
              </a:solidFill>
              <a:effectLst/>
              <a:uLnTx/>
              <a:uFillTx/>
              <a:latin typeface="Montserrat" panose="00000500000000000000" pitchFamily="2" charset="0"/>
              <a:ea typeface="Arial"/>
              <a:cs typeface="Arial"/>
              <a:sym typeface="Arial"/>
            </a:endParaRPr>
          </a:p>
        </p:txBody>
      </p:sp>
      <p:graphicFrame>
        <p:nvGraphicFramePr>
          <p:cNvPr id="277" name="Google Shape;277;p46"/>
          <p:cNvGraphicFramePr/>
          <p:nvPr/>
        </p:nvGraphicFramePr>
        <p:xfrm>
          <a:off x="351417" y="1997682"/>
          <a:ext cx="11521439" cy="4215447"/>
        </p:xfrm>
        <a:graphic>
          <a:graphicData uri="http://schemas.openxmlformats.org/drawingml/2006/table">
            <a:tbl>
              <a:tblPr firstRow="1" bandRow="1">
                <a:noFill/>
              </a:tblPr>
              <a:tblGrid>
                <a:gridCol w="5078422">
                  <a:extLst>
                    <a:ext uri="{9D8B030D-6E8A-4147-A177-3AD203B41FA5}">
                      <a16:colId xmlns:a16="http://schemas.microsoft.com/office/drawing/2014/main" val="20000"/>
                    </a:ext>
                  </a:extLst>
                </a:gridCol>
                <a:gridCol w="1282046">
                  <a:extLst>
                    <a:ext uri="{9D8B030D-6E8A-4147-A177-3AD203B41FA5}">
                      <a16:colId xmlns:a16="http://schemas.microsoft.com/office/drawing/2014/main" val="20001"/>
                    </a:ext>
                  </a:extLst>
                </a:gridCol>
                <a:gridCol w="2630078">
                  <a:extLst>
                    <a:ext uri="{9D8B030D-6E8A-4147-A177-3AD203B41FA5}">
                      <a16:colId xmlns:a16="http://schemas.microsoft.com/office/drawing/2014/main" val="20002"/>
                    </a:ext>
                  </a:extLst>
                </a:gridCol>
                <a:gridCol w="2530893">
                  <a:extLst>
                    <a:ext uri="{9D8B030D-6E8A-4147-A177-3AD203B41FA5}">
                      <a16:colId xmlns:a16="http://schemas.microsoft.com/office/drawing/2014/main" val="20003"/>
                    </a:ext>
                  </a:extLst>
                </a:gridCol>
              </a:tblGrid>
              <a:tr h="508963">
                <a:tc>
                  <a:txBody>
                    <a:bodyPr/>
                    <a:lstStyle/>
                    <a:p>
                      <a:pPr marL="0" marR="0" lvl="0" indent="0" algn="ctr" rtl="0">
                        <a:lnSpc>
                          <a:spcPct val="100000"/>
                        </a:lnSpc>
                        <a:spcBef>
                          <a:spcPts val="0"/>
                        </a:spcBef>
                        <a:spcAft>
                          <a:spcPts val="0"/>
                        </a:spcAft>
                        <a:buClr>
                          <a:srgbClr val="000000"/>
                        </a:buClr>
                        <a:buSzPts val="2400"/>
                        <a:buFont typeface="Arial"/>
                        <a:buNone/>
                      </a:pPr>
                      <a:r>
                        <a:rPr lang="en-US" sz="1400" b="0" u="none" strike="noStrike" cap="none" dirty="0">
                          <a:solidFill>
                            <a:schemeClr val="tx1"/>
                          </a:solidFill>
                          <a:latin typeface="Montserrat" panose="00000500000000000000" pitchFamily="2" charset="0"/>
                        </a:rPr>
                        <a:t>SB Category</a:t>
                      </a:r>
                      <a:endParaRPr sz="1400" b="0" u="none" strike="noStrike" cap="none" dirty="0">
                        <a:solidFill>
                          <a:schemeClr val="tx1"/>
                        </a:solidFill>
                        <a:latin typeface="Montserrat" panose="00000500000000000000" pitchFamily="2" charset="0"/>
                        <a:ea typeface="Arial"/>
                        <a:cs typeface="Arial"/>
                        <a:sym typeface="Arial"/>
                      </a:endParaRPr>
                    </a:p>
                  </a:txBody>
                  <a:tcPr marL="91450" marR="91450" marT="45725" marB="45725">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1400" b="0" u="none" strike="noStrike" cap="none" dirty="0">
                          <a:solidFill>
                            <a:schemeClr val="tx1"/>
                          </a:solidFill>
                          <a:latin typeface="Montserrat" panose="00000500000000000000" pitchFamily="2" charset="0"/>
                        </a:rPr>
                        <a:t>FY2</a:t>
                      </a:r>
                      <a:r>
                        <a:rPr lang="en-US" sz="1400" b="0" dirty="0">
                          <a:solidFill>
                            <a:schemeClr val="tx1"/>
                          </a:solidFill>
                          <a:latin typeface="Montserrat" panose="00000500000000000000" pitchFamily="2" charset="0"/>
                        </a:rPr>
                        <a:t>2</a:t>
                      </a:r>
                      <a:r>
                        <a:rPr lang="en-US" sz="1400" b="0" u="none" strike="noStrike" cap="none" dirty="0">
                          <a:solidFill>
                            <a:schemeClr val="tx1"/>
                          </a:solidFill>
                          <a:latin typeface="Montserrat" panose="00000500000000000000" pitchFamily="2" charset="0"/>
                        </a:rPr>
                        <a:t> Goals</a:t>
                      </a:r>
                      <a:endParaRPr sz="1400" b="0" u="none" strike="noStrike" cap="none" dirty="0">
                        <a:solidFill>
                          <a:schemeClr val="tx1"/>
                        </a:solidFill>
                        <a:latin typeface="Montserrat" panose="00000500000000000000" pitchFamily="2" charset="0"/>
                        <a:ea typeface="Arial"/>
                        <a:cs typeface="Arial"/>
                        <a:sym typeface="Arial"/>
                      </a:endParaRPr>
                    </a:p>
                  </a:txBody>
                  <a:tcPr marL="91450" marR="91450" marT="45725" marB="45725">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1400" b="0" dirty="0">
                          <a:solidFill>
                            <a:schemeClr val="tx1"/>
                          </a:solidFill>
                          <a:latin typeface="Montserrat" panose="00000500000000000000" pitchFamily="2" charset="0"/>
                        </a:rPr>
                        <a:t>FY 22 Achievement %</a:t>
                      </a:r>
                      <a:endParaRPr sz="1400" b="0" dirty="0">
                        <a:solidFill>
                          <a:schemeClr val="tx1"/>
                        </a:solidFill>
                        <a:latin typeface="Montserrat" panose="00000500000000000000" pitchFamily="2" charset="0"/>
                      </a:endParaRPr>
                    </a:p>
                    <a:p>
                      <a:pPr marL="0" marR="0" lvl="0" indent="0" algn="ctr" rtl="0">
                        <a:lnSpc>
                          <a:spcPct val="100000"/>
                        </a:lnSpc>
                        <a:spcBef>
                          <a:spcPts val="0"/>
                        </a:spcBef>
                        <a:spcAft>
                          <a:spcPts val="0"/>
                        </a:spcAft>
                        <a:buClr>
                          <a:srgbClr val="000000"/>
                        </a:buClr>
                        <a:buSzPts val="2400"/>
                        <a:buFont typeface="Arial"/>
                        <a:buNone/>
                      </a:pPr>
                      <a:r>
                        <a:rPr lang="en-US" sz="1400" b="0" u="none" strike="noStrike" cap="none" dirty="0">
                          <a:solidFill>
                            <a:schemeClr val="tx1"/>
                          </a:solidFill>
                          <a:latin typeface="Montserrat" panose="00000500000000000000" pitchFamily="2" charset="0"/>
                        </a:rPr>
                        <a:t> </a:t>
                      </a:r>
                      <a:endParaRPr sz="1400" b="0" u="none" strike="noStrike" cap="none" dirty="0">
                        <a:solidFill>
                          <a:schemeClr val="tx1"/>
                        </a:solidFill>
                        <a:latin typeface="Montserrat" panose="00000500000000000000" pitchFamily="2" charset="0"/>
                        <a:ea typeface="Arial"/>
                        <a:cs typeface="Arial"/>
                        <a:sym typeface="Arial"/>
                      </a:endParaRPr>
                    </a:p>
                  </a:txBody>
                  <a:tcPr marL="91450" marR="91450" marT="45725" marB="45725">
                    <a:solidFill>
                      <a:schemeClr val="accent1">
                        <a:lumMod val="20000"/>
                        <a:lumOff val="80000"/>
                      </a:schemeClr>
                    </a:solidFill>
                  </a:tcPr>
                </a:tc>
                <a:tc>
                  <a:txBody>
                    <a:bodyPr/>
                    <a:lstStyle/>
                    <a:p>
                      <a:pPr marL="0" marR="0" lvl="0" indent="0" algn="ctr" rtl="0">
                        <a:lnSpc>
                          <a:spcPct val="100000"/>
                        </a:lnSpc>
                        <a:spcBef>
                          <a:spcPts val="0"/>
                        </a:spcBef>
                        <a:spcAft>
                          <a:spcPts val="0"/>
                        </a:spcAft>
                        <a:buClr>
                          <a:schemeClr val="dk1"/>
                        </a:buClr>
                        <a:buSzPts val="2400"/>
                        <a:buFont typeface="Arial"/>
                        <a:buNone/>
                      </a:pPr>
                      <a:r>
                        <a:rPr lang="en-US" sz="1400" b="0" u="none" strike="noStrike" cap="none" dirty="0">
                          <a:solidFill>
                            <a:schemeClr val="tx1"/>
                          </a:solidFill>
                          <a:latin typeface="Montserrat" panose="00000500000000000000" pitchFamily="2" charset="0"/>
                        </a:rPr>
                        <a:t>FY2</a:t>
                      </a:r>
                      <a:r>
                        <a:rPr lang="en-US" sz="1400" b="0" dirty="0">
                          <a:solidFill>
                            <a:schemeClr val="tx1"/>
                          </a:solidFill>
                          <a:latin typeface="Montserrat" panose="00000500000000000000" pitchFamily="2" charset="0"/>
                        </a:rPr>
                        <a:t>2</a:t>
                      </a:r>
                      <a:r>
                        <a:rPr lang="en-US" sz="1400" b="0" u="none" strike="noStrike" cap="none" dirty="0">
                          <a:solidFill>
                            <a:schemeClr val="tx1"/>
                          </a:solidFill>
                          <a:latin typeface="Montserrat" panose="00000500000000000000" pitchFamily="2" charset="0"/>
                        </a:rPr>
                        <a:t> </a:t>
                      </a:r>
                      <a:r>
                        <a:rPr lang="en-US" sz="1400" b="0" dirty="0">
                          <a:solidFill>
                            <a:schemeClr val="tx1"/>
                          </a:solidFill>
                          <a:latin typeface="Montserrat" panose="00000500000000000000" pitchFamily="2" charset="0"/>
                        </a:rPr>
                        <a:t>Achievement $</a:t>
                      </a:r>
                      <a:endParaRPr sz="1400" b="0" dirty="0">
                        <a:solidFill>
                          <a:schemeClr val="tx1"/>
                        </a:solidFill>
                        <a:latin typeface="Montserrat" panose="00000500000000000000" pitchFamily="2" charset="0"/>
                      </a:endParaRPr>
                    </a:p>
                    <a:p>
                      <a:pPr marL="0" marR="0" lvl="0" indent="0" algn="ctr" rtl="0">
                        <a:lnSpc>
                          <a:spcPct val="100000"/>
                        </a:lnSpc>
                        <a:spcBef>
                          <a:spcPts val="0"/>
                        </a:spcBef>
                        <a:spcAft>
                          <a:spcPts val="0"/>
                        </a:spcAft>
                        <a:buClr>
                          <a:schemeClr val="dk1"/>
                        </a:buClr>
                        <a:buSzPts val="2400"/>
                        <a:buFont typeface="Arial"/>
                        <a:buNone/>
                      </a:pPr>
                      <a:endParaRPr sz="1400" b="0" u="none" strike="noStrike" cap="none" dirty="0">
                        <a:solidFill>
                          <a:schemeClr val="tx1"/>
                        </a:solidFill>
                        <a:latin typeface="Montserrat" panose="00000500000000000000" pitchFamily="2" charset="0"/>
                        <a:ea typeface="Arial"/>
                        <a:cs typeface="Arial"/>
                        <a:sym typeface="Arial"/>
                      </a:endParaRPr>
                    </a:p>
                  </a:txBody>
                  <a:tcPr marL="91450" marR="91450" marT="45725" marB="45725">
                    <a:solidFill>
                      <a:schemeClr val="accent1">
                        <a:lumMod val="20000"/>
                        <a:lumOff val="80000"/>
                      </a:schemeClr>
                    </a:solidFill>
                  </a:tcPr>
                </a:tc>
                <a:extLst>
                  <a:ext uri="{0D108BD9-81ED-4DB2-BD59-A6C34878D82A}">
                    <a16:rowId xmlns:a16="http://schemas.microsoft.com/office/drawing/2014/main" val="10000"/>
                  </a:ext>
                </a:extLst>
              </a:tr>
              <a:tr h="404011">
                <a:tc>
                  <a:txBody>
                    <a:bodyPr/>
                    <a:lstStyle/>
                    <a:p>
                      <a:pPr marL="0" marR="0" lvl="0" indent="0" algn="l" rtl="0">
                        <a:lnSpc>
                          <a:spcPct val="100000"/>
                        </a:lnSpc>
                        <a:spcBef>
                          <a:spcPts val="0"/>
                        </a:spcBef>
                        <a:spcAft>
                          <a:spcPts val="0"/>
                        </a:spcAft>
                        <a:buClr>
                          <a:srgbClr val="000000"/>
                        </a:buClr>
                        <a:buSzPts val="1900"/>
                        <a:buFont typeface="Arial"/>
                        <a:buNone/>
                      </a:pPr>
                      <a:r>
                        <a:rPr lang="en-US" sz="1400" u="none" strike="noStrike" cap="none" dirty="0">
                          <a:solidFill>
                            <a:schemeClr val="tx1"/>
                          </a:solidFill>
                          <a:latin typeface="Montserrat" panose="00000500000000000000" pitchFamily="2" charset="0"/>
                        </a:rPr>
                        <a:t>Small Business (SB)</a:t>
                      </a:r>
                      <a:endParaRPr sz="1400" u="none" strike="noStrike" cap="none" dirty="0">
                        <a:solidFill>
                          <a:schemeClr val="tx1"/>
                        </a:solidFill>
                        <a:latin typeface="Montserrat" panose="00000500000000000000" pitchFamily="2" charset="0"/>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400" dirty="0">
                          <a:solidFill>
                            <a:schemeClr val="tx1"/>
                          </a:solidFill>
                          <a:latin typeface="Montserrat" panose="00000500000000000000" pitchFamily="2" charset="0"/>
                        </a:rPr>
                        <a:t>34</a:t>
                      </a:r>
                      <a:r>
                        <a:rPr lang="en-US" sz="1400" u="none" strike="noStrike" cap="none" dirty="0">
                          <a:solidFill>
                            <a:schemeClr val="tx1"/>
                          </a:solidFill>
                          <a:latin typeface="Montserrat" panose="00000500000000000000" pitchFamily="2" charset="0"/>
                        </a:rPr>
                        <a:t>%</a:t>
                      </a:r>
                      <a:endParaRPr sz="1400" u="none" strike="noStrike" cap="none" dirty="0">
                        <a:solidFill>
                          <a:schemeClr val="tx1"/>
                        </a:solidFill>
                        <a:latin typeface="Montserrat" panose="00000500000000000000" pitchFamily="2" charset="0"/>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400" dirty="0">
                          <a:solidFill>
                            <a:schemeClr val="tx1"/>
                          </a:solidFill>
                          <a:latin typeface="Montserrat" panose="00000500000000000000" pitchFamily="2" charset="0"/>
                        </a:rPr>
                        <a:t>47.85</a:t>
                      </a:r>
                      <a:r>
                        <a:rPr lang="en-US" sz="1400" u="none" strike="noStrike" cap="none" dirty="0">
                          <a:solidFill>
                            <a:schemeClr val="tx1"/>
                          </a:solidFill>
                          <a:latin typeface="Montserrat" panose="00000500000000000000" pitchFamily="2" charset="0"/>
                        </a:rPr>
                        <a:t>%</a:t>
                      </a:r>
                      <a:endParaRPr sz="1400" u="none" strike="noStrike" cap="none" dirty="0">
                        <a:solidFill>
                          <a:schemeClr val="tx1"/>
                        </a:solidFill>
                        <a:latin typeface="Montserrat" panose="00000500000000000000" pitchFamily="2" charset="0"/>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400" u="none" strike="noStrike" cap="none" dirty="0">
                          <a:solidFill>
                            <a:schemeClr val="tx1"/>
                          </a:solidFill>
                          <a:latin typeface="Montserrat" panose="00000500000000000000" pitchFamily="2" charset="0"/>
                        </a:rPr>
                        <a:t>$</a:t>
                      </a:r>
                      <a:r>
                        <a:rPr lang="en-US" sz="1400" dirty="0">
                          <a:solidFill>
                            <a:schemeClr val="tx1"/>
                          </a:solidFill>
                          <a:latin typeface="Montserrat" panose="00000500000000000000" pitchFamily="2" charset="0"/>
                        </a:rPr>
                        <a:t>2.81</a:t>
                      </a:r>
                      <a:r>
                        <a:rPr lang="en-US" sz="1400" u="none" strike="noStrike" cap="none" dirty="0">
                          <a:solidFill>
                            <a:schemeClr val="tx1"/>
                          </a:solidFill>
                          <a:latin typeface="Montserrat" panose="00000500000000000000" pitchFamily="2" charset="0"/>
                        </a:rPr>
                        <a:t> Billion</a:t>
                      </a:r>
                      <a:endParaRPr sz="1400" u="none" strike="noStrike" cap="none" dirty="0">
                        <a:solidFill>
                          <a:schemeClr val="tx1"/>
                        </a:solidFill>
                        <a:latin typeface="Montserrat" panose="00000500000000000000" pitchFamily="2" charset="0"/>
                        <a:ea typeface="Arial"/>
                        <a:cs typeface="Arial"/>
                        <a:sym typeface="Arial"/>
                      </a:endParaRPr>
                    </a:p>
                  </a:txBody>
                  <a:tcPr marL="91450" marR="91450" marT="45725" marB="45725"/>
                </a:tc>
                <a:extLst>
                  <a:ext uri="{0D108BD9-81ED-4DB2-BD59-A6C34878D82A}">
                    <a16:rowId xmlns:a16="http://schemas.microsoft.com/office/drawing/2014/main" val="10001"/>
                  </a:ext>
                </a:extLst>
              </a:tr>
              <a:tr h="718532">
                <a:tc>
                  <a:txBody>
                    <a:bodyPr/>
                    <a:lstStyle/>
                    <a:p>
                      <a:pPr marL="0" marR="0" lvl="0" indent="0" algn="l" defTabSz="914400" rtl="0" eaLnBrk="1" fontAlgn="auto" latinLnBrk="0" hangingPunct="1">
                        <a:lnSpc>
                          <a:spcPct val="100000"/>
                        </a:lnSpc>
                        <a:spcBef>
                          <a:spcPts val="0"/>
                        </a:spcBef>
                        <a:spcAft>
                          <a:spcPts val="0"/>
                        </a:spcAft>
                        <a:buClr>
                          <a:srgbClr val="000000"/>
                        </a:buClr>
                        <a:buSzPts val="1900"/>
                        <a:buFont typeface="Arial"/>
                        <a:buNone/>
                        <a:tabLst/>
                        <a:defRPr/>
                      </a:pPr>
                      <a:r>
                        <a:rPr lang="en-US" sz="1400" u="none" strike="noStrike" cap="none" dirty="0">
                          <a:latin typeface="Montserrat" panose="00000500000000000000" pitchFamily="2" charset="0"/>
                        </a:rPr>
                        <a:t>Small Disadvantaged Business (SDB)</a:t>
                      </a:r>
                      <a:endParaRPr lang="en-US" sz="1400" u="none" strike="noStrike" cap="none" dirty="0">
                        <a:latin typeface="Montserrat" panose="00000500000000000000" pitchFamily="2" charset="0"/>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400" u="none" strike="noStrike" cap="none" dirty="0">
                        <a:latin typeface="Montserrat" panose="00000500000000000000" pitchFamily="2" charset="0"/>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400" dirty="0">
                          <a:latin typeface="Montserrat" panose="00000500000000000000" pitchFamily="2" charset="0"/>
                        </a:rPr>
                        <a:t>21</a:t>
                      </a:r>
                      <a:r>
                        <a:rPr lang="en-US" sz="1400" u="none" strike="noStrike" cap="none" dirty="0">
                          <a:latin typeface="Montserrat" panose="00000500000000000000" pitchFamily="2" charset="0"/>
                        </a:rPr>
                        <a:t>%</a:t>
                      </a:r>
                      <a:endParaRPr sz="1400" u="none" strike="noStrike" cap="none" dirty="0">
                        <a:latin typeface="Montserrat" panose="00000500000000000000" pitchFamily="2" charset="0"/>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400" dirty="0">
                          <a:latin typeface="Montserrat" panose="00000500000000000000" pitchFamily="2" charset="0"/>
                        </a:rPr>
                        <a:t>22.43</a:t>
                      </a:r>
                      <a:r>
                        <a:rPr lang="en-US" sz="1400" u="none" strike="noStrike" cap="none" dirty="0">
                          <a:latin typeface="Montserrat" panose="00000500000000000000" pitchFamily="2" charset="0"/>
                        </a:rPr>
                        <a:t>%</a:t>
                      </a:r>
                      <a:endParaRPr sz="1400" u="none" strike="noStrike" cap="none" dirty="0">
                        <a:latin typeface="Montserrat" panose="00000500000000000000" pitchFamily="2" charset="0"/>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400" u="none" strike="noStrike" cap="none" dirty="0">
                          <a:latin typeface="Montserrat" panose="00000500000000000000" pitchFamily="2" charset="0"/>
                        </a:rPr>
                        <a:t>$</a:t>
                      </a:r>
                      <a:r>
                        <a:rPr lang="en-US" sz="1400" dirty="0">
                          <a:latin typeface="Montserrat" panose="00000500000000000000" pitchFamily="2" charset="0"/>
                        </a:rPr>
                        <a:t>1.3 B</a:t>
                      </a:r>
                      <a:r>
                        <a:rPr lang="en-US" sz="1400" u="none" strike="noStrike" cap="none" dirty="0">
                          <a:latin typeface="Montserrat" panose="00000500000000000000" pitchFamily="2" charset="0"/>
                        </a:rPr>
                        <a:t>illion</a:t>
                      </a:r>
                      <a:endParaRPr sz="1400" u="none" strike="noStrike" cap="none" dirty="0">
                        <a:latin typeface="Montserrat" panose="00000500000000000000" pitchFamily="2" charset="0"/>
                        <a:ea typeface="Arial"/>
                        <a:cs typeface="Arial"/>
                        <a:sym typeface="Arial"/>
                      </a:endParaRPr>
                    </a:p>
                  </a:txBody>
                  <a:tcPr marL="91450" marR="91450" marT="45725" marB="45725"/>
                </a:tc>
                <a:extLst>
                  <a:ext uri="{0D108BD9-81ED-4DB2-BD59-A6C34878D82A}">
                    <a16:rowId xmlns:a16="http://schemas.microsoft.com/office/drawing/2014/main" val="10002"/>
                  </a:ext>
                </a:extLst>
              </a:tr>
              <a:tr h="718532">
                <a:tc>
                  <a:txBody>
                    <a:bodyPr/>
                    <a:lstStyle/>
                    <a:p>
                      <a:pPr marL="0" marR="0" lvl="0" indent="0" algn="l" defTabSz="914400" rtl="0" eaLnBrk="1" fontAlgn="auto" latinLnBrk="0" hangingPunct="1">
                        <a:lnSpc>
                          <a:spcPct val="100000"/>
                        </a:lnSpc>
                        <a:spcBef>
                          <a:spcPts val="0"/>
                        </a:spcBef>
                        <a:spcAft>
                          <a:spcPts val="0"/>
                        </a:spcAft>
                        <a:buClr>
                          <a:srgbClr val="000000"/>
                        </a:buClr>
                        <a:buSzPts val="1900"/>
                        <a:buFont typeface="Arial"/>
                        <a:buNone/>
                        <a:tabLst/>
                        <a:defRPr/>
                      </a:pPr>
                      <a:r>
                        <a:rPr lang="en-US" sz="1400" u="none" strike="noStrike" cap="none" dirty="0">
                          <a:latin typeface="Montserrat" panose="00000500000000000000" pitchFamily="2" charset="0"/>
                        </a:rPr>
                        <a:t>Women-Owned Small Business (WOSB)</a:t>
                      </a:r>
                      <a:endParaRPr lang="en-US" sz="1400" u="none" strike="noStrike" cap="none" dirty="0">
                        <a:latin typeface="Montserrat" panose="00000500000000000000" pitchFamily="2" charset="0"/>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400" u="none" strike="noStrike" cap="none" dirty="0">
                        <a:latin typeface="Montserrat" panose="00000500000000000000" pitchFamily="2" charset="0"/>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400" u="none" strike="noStrike" cap="none" dirty="0">
                          <a:latin typeface="Montserrat" panose="00000500000000000000" pitchFamily="2" charset="0"/>
                        </a:rPr>
                        <a:t>5%</a:t>
                      </a:r>
                      <a:endParaRPr sz="1400" u="none" strike="noStrike" cap="none" dirty="0">
                        <a:latin typeface="Montserrat" panose="00000500000000000000" pitchFamily="2" charset="0"/>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400" dirty="0">
                          <a:latin typeface="Montserrat" panose="00000500000000000000" pitchFamily="2" charset="0"/>
                        </a:rPr>
                        <a:t>9.98%</a:t>
                      </a:r>
                      <a:endParaRPr sz="1400" u="none" strike="noStrike" cap="none" dirty="0">
                        <a:latin typeface="Montserrat" panose="00000500000000000000" pitchFamily="2" charset="0"/>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r>
                        <a:rPr lang="en-US" sz="1400" u="none" strike="noStrike" cap="none" dirty="0">
                          <a:latin typeface="Montserrat" panose="00000500000000000000" pitchFamily="2" charset="0"/>
                        </a:rPr>
                        <a:t>$</a:t>
                      </a:r>
                      <a:r>
                        <a:rPr lang="en-US" sz="1400" dirty="0">
                          <a:latin typeface="Montserrat" panose="00000500000000000000" pitchFamily="2" charset="0"/>
                        </a:rPr>
                        <a:t>586.0</a:t>
                      </a:r>
                      <a:r>
                        <a:rPr lang="en-US" sz="1400" u="none" strike="noStrike" cap="none" dirty="0">
                          <a:latin typeface="Montserrat" panose="00000500000000000000" pitchFamily="2" charset="0"/>
                        </a:rPr>
                        <a:t> Million</a:t>
                      </a:r>
                      <a:endParaRPr sz="1400" u="none" strike="noStrike" cap="none" dirty="0">
                        <a:latin typeface="Montserrat" panose="00000500000000000000" pitchFamily="2" charset="0"/>
                        <a:ea typeface="Arial"/>
                        <a:cs typeface="Arial"/>
                        <a:sym typeface="Arial"/>
                      </a:endParaRPr>
                    </a:p>
                  </a:txBody>
                  <a:tcPr marL="91450" marR="91450" marT="45725" marB="45725"/>
                </a:tc>
                <a:extLst>
                  <a:ext uri="{0D108BD9-81ED-4DB2-BD59-A6C34878D82A}">
                    <a16:rowId xmlns:a16="http://schemas.microsoft.com/office/drawing/2014/main" val="10003"/>
                  </a:ext>
                </a:extLst>
              </a:tr>
              <a:tr h="928101">
                <a:tc>
                  <a:txBody>
                    <a:bodyPr/>
                    <a:lstStyle/>
                    <a:p>
                      <a:pPr marL="0" marR="0" lvl="0" indent="0" algn="l" defTabSz="914400" rtl="0" eaLnBrk="1" fontAlgn="auto" latinLnBrk="0" hangingPunct="1">
                        <a:lnSpc>
                          <a:spcPct val="100000"/>
                        </a:lnSpc>
                        <a:spcBef>
                          <a:spcPts val="0"/>
                        </a:spcBef>
                        <a:spcAft>
                          <a:spcPts val="0"/>
                        </a:spcAft>
                        <a:buClr>
                          <a:srgbClr val="000000"/>
                        </a:buClr>
                        <a:buSzPts val="1900"/>
                        <a:buFont typeface="Arial"/>
                        <a:buNone/>
                        <a:tabLst/>
                        <a:defRPr/>
                      </a:pPr>
                      <a:r>
                        <a:rPr lang="en-US" sz="1400" u="none" strike="noStrike" cap="none" dirty="0">
                          <a:latin typeface="Montserrat" panose="00000500000000000000" pitchFamily="2" charset="0"/>
                        </a:rPr>
                        <a:t>Service Disabled Veteran Owned Small Business (SDVOSB)</a:t>
                      </a:r>
                      <a:endParaRPr lang="en-US" sz="1400" u="none" strike="noStrike" cap="none" dirty="0">
                        <a:latin typeface="Montserrat" panose="00000500000000000000" pitchFamily="2" charset="0"/>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400" u="none" strike="noStrike" cap="none" dirty="0">
                        <a:latin typeface="Montserrat" panose="00000500000000000000" pitchFamily="2" charset="0"/>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400" u="none" strike="noStrike" cap="none" dirty="0">
                          <a:latin typeface="Montserrat" panose="00000500000000000000" pitchFamily="2" charset="0"/>
                        </a:rPr>
                        <a:t>3%</a:t>
                      </a:r>
                      <a:endParaRPr sz="1400" u="none" strike="noStrike" cap="none" dirty="0">
                        <a:latin typeface="Montserrat" panose="00000500000000000000" pitchFamily="2" charset="0"/>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400" dirty="0">
                          <a:latin typeface="Montserrat" panose="00000500000000000000" pitchFamily="2" charset="0"/>
                        </a:rPr>
                        <a:t>9.45</a:t>
                      </a:r>
                      <a:r>
                        <a:rPr lang="en-US" sz="1400" u="none" strike="noStrike" cap="none" dirty="0">
                          <a:latin typeface="Montserrat" panose="00000500000000000000" pitchFamily="2" charset="0"/>
                        </a:rPr>
                        <a:t>%</a:t>
                      </a:r>
                      <a:endParaRPr sz="1400" u="none" strike="noStrike" cap="none" dirty="0">
                        <a:latin typeface="Montserrat" panose="00000500000000000000" pitchFamily="2" charset="0"/>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400" u="none" strike="noStrike" cap="none" dirty="0">
                          <a:latin typeface="Montserrat" panose="00000500000000000000" pitchFamily="2" charset="0"/>
                        </a:rPr>
                        <a:t>$</a:t>
                      </a:r>
                      <a:r>
                        <a:rPr lang="en-US" sz="1400" dirty="0">
                          <a:latin typeface="Montserrat" panose="00000500000000000000" pitchFamily="2" charset="0"/>
                        </a:rPr>
                        <a:t>555.0</a:t>
                      </a:r>
                      <a:r>
                        <a:rPr lang="en-US" sz="1400" u="none" strike="noStrike" cap="none" dirty="0">
                          <a:latin typeface="Montserrat" panose="00000500000000000000" pitchFamily="2" charset="0"/>
                        </a:rPr>
                        <a:t> Million</a:t>
                      </a:r>
                      <a:endParaRPr sz="1400" u="none" strike="noStrike" cap="none" dirty="0">
                        <a:latin typeface="Montserrat" panose="00000500000000000000" pitchFamily="2" charset="0"/>
                        <a:ea typeface="Arial"/>
                        <a:cs typeface="Arial"/>
                        <a:sym typeface="Arial"/>
                      </a:endParaRPr>
                    </a:p>
                  </a:txBody>
                  <a:tcPr marL="91450" marR="91450" marT="45725" marB="45725"/>
                </a:tc>
                <a:extLst>
                  <a:ext uri="{0D108BD9-81ED-4DB2-BD59-A6C34878D82A}">
                    <a16:rowId xmlns:a16="http://schemas.microsoft.com/office/drawing/2014/main" val="10004"/>
                  </a:ext>
                </a:extLst>
              </a:tr>
              <a:tr h="928101">
                <a:tc>
                  <a:txBody>
                    <a:bodyPr/>
                    <a:lstStyle/>
                    <a:p>
                      <a:pPr marL="0" marR="0" lvl="0" indent="0" algn="l" defTabSz="914400" rtl="0" eaLnBrk="1" fontAlgn="auto" latinLnBrk="0" hangingPunct="1">
                        <a:lnSpc>
                          <a:spcPct val="100000"/>
                        </a:lnSpc>
                        <a:spcBef>
                          <a:spcPts val="0"/>
                        </a:spcBef>
                        <a:spcAft>
                          <a:spcPts val="0"/>
                        </a:spcAft>
                        <a:buClr>
                          <a:srgbClr val="000000"/>
                        </a:buClr>
                        <a:buSzPts val="1900"/>
                        <a:buFont typeface="Arial"/>
                        <a:buNone/>
                        <a:tabLst/>
                        <a:defRPr/>
                      </a:pPr>
                      <a:r>
                        <a:rPr lang="en-US" sz="1400" u="none" strike="noStrike" cap="none" dirty="0">
                          <a:latin typeface="Montserrat" panose="00000500000000000000" pitchFamily="2" charset="0"/>
                        </a:rPr>
                        <a:t>Certified Hist</a:t>
                      </a:r>
                      <a:r>
                        <a:rPr lang="en-US" sz="1400" dirty="0">
                          <a:latin typeface="Montserrat" panose="00000500000000000000" pitchFamily="2" charset="0"/>
                        </a:rPr>
                        <a:t>orically Underutilized Business Zone (</a:t>
                      </a:r>
                      <a:r>
                        <a:rPr lang="en-US" sz="1400" u="none" strike="noStrike" cap="none" dirty="0">
                          <a:latin typeface="Montserrat" panose="00000500000000000000" pitchFamily="2" charset="0"/>
                        </a:rPr>
                        <a:t>HUBZone)</a:t>
                      </a:r>
                      <a:endParaRPr lang="en-US" sz="1400" u="none" strike="noStrike" cap="none" dirty="0">
                        <a:latin typeface="Montserrat" panose="00000500000000000000" pitchFamily="2" charset="0"/>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400" u="none" strike="noStrike" cap="none" dirty="0">
                        <a:latin typeface="Montserrat" panose="00000500000000000000" pitchFamily="2" charset="0"/>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400" u="none" strike="noStrike" cap="none" dirty="0">
                          <a:latin typeface="Montserrat" panose="00000500000000000000" pitchFamily="2" charset="0"/>
                        </a:rPr>
                        <a:t>3%</a:t>
                      </a:r>
                      <a:endParaRPr sz="1400" u="none" strike="noStrike" cap="none" dirty="0">
                        <a:latin typeface="Montserrat" panose="00000500000000000000" pitchFamily="2" charset="0"/>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400" dirty="0">
                          <a:latin typeface="Montserrat" panose="00000500000000000000" pitchFamily="2" charset="0"/>
                        </a:rPr>
                        <a:t>6.87</a:t>
                      </a:r>
                      <a:r>
                        <a:rPr lang="en-US" sz="1400" u="none" strike="noStrike" cap="none" dirty="0">
                          <a:latin typeface="Montserrat" panose="00000500000000000000" pitchFamily="2" charset="0"/>
                        </a:rPr>
                        <a:t>%</a:t>
                      </a:r>
                      <a:endParaRPr sz="1400" u="none" strike="noStrike" cap="none" dirty="0">
                        <a:latin typeface="Montserrat" panose="00000500000000000000" pitchFamily="2" charset="0"/>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400" u="none" strike="noStrike" cap="none" dirty="0">
                          <a:latin typeface="Montserrat" panose="00000500000000000000" pitchFamily="2" charset="0"/>
                        </a:rPr>
                        <a:t>$</a:t>
                      </a:r>
                      <a:r>
                        <a:rPr lang="en-US" sz="1400" dirty="0">
                          <a:latin typeface="Montserrat" panose="00000500000000000000" pitchFamily="2" charset="0"/>
                        </a:rPr>
                        <a:t>403.8</a:t>
                      </a:r>
                      <a:r>
                        <a:rPr lang="en-US" sz="1400" u="none" strike="noStrike" cap="none" dirty="0">
                          <a:latin typeface="Montserrat" panose="00000500000000000000" pitchFamily="2" charset="0"/>
                        </a:rPr>
                        <a:t> Million</a:t>
                      </a:r>
                      <a:endParaRPr sz="1400" u="none" strike="noStrike" cap="none" dirty="0">
                        <a:latin typeface="Montserrat" panose="00000500000000000000" pitchFamily="2" charset="0"/>
                        <a:ea typeface="Arial"/>
                        <a:cs typeface="Arial"/>
                        <a:sym typeface="Arial"/>
                      </a:endParaRPr>
                    </a:p>
                  </a:txBody>
                  <a:tcPr marL="91450" marR="91450" marT="45725" marB="45725"/>
                </a:tc>
                <a:extLst>
                  <a:ext uri="{0D108BD9-81ED-4DB2-BD59-A6C34878D82A}">
                    <a16:rowId xmlns:a16="http://schemas.microsoft.com/office/drawing/2014/main" val="10005"/>
                  </a:ext>
                </a:extLst>
              </a:tr>
            </a:tbl>
          </a:graphicData>
        </a:graphic>
      </p:graphicFrame>
      <p:sp>
        <p:nvSpPr>
          <p:cNvPr id="278" name="Google Shape;278;p46"/>
          <p:cNvSpPr txBox="1"/>
          <p:nvPr/>
        </p:nvSpPr>
        <p:spPr>
          <a:xfrm>
            <a:off x="351417" y="117911"/>
            <a:ext cx="11280600" cy="7299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800"/>
              <a:buFont typeface="Arial"/>
              <a:buNone/>
              <a:tabLst/>
              <a:defRPr/>
            </a:pPr>
            <a:r>
              <a:rPr kumimoji="0" lang="en-US" sz="2000" b="1" i="0" u="none" strike="noStrike" kern="0" cap="none" spc="0" normalizeH="0" baseline="0" noProof="0" dirty="0">
                <a:ln>
                  <a:noFill/>
                </a:ln>
                <a:solidFill>
                  <a:srgbClr val="000000"/>
                </a:solidFill>
                <a:effectLst/>
                <a:uLnTx/>
                <a:uFillTx/>
                <a:latin typeface="Montserrat" panose="00000500000000000000" pitchFamily="2" charset="0"/>
                <a:ea typeface="Arial"/>
                <a:cs typeface="Arial"/>
                <a:sym typeface="Arial"/>
              </a:rPr>
              <a:t>GSA Small Business Goals</a:t>
            </a:r>
            <a:endParaRPr kumimoji="0" sz="2000" b="1" i="0" u="none" strike="noStrike" kern="0" cap="none" spc="0" normalizeH="0" baseline="0" noProof="0" dirty="0">
              <a:ln>
                <a:noFill/>
              </a:ln>
              <a:solidFill>
                <a:srgbClr val="000000"/>
              </a:solidFill>
              <a:effectLst/>
              <a:uLnTx/>
              <a:uFillTx/>
              <a:latin typeface="Montserrat" panose="00000500000000000000" pitchFamily="2" charset="0"/>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900"/>
              <a:buFont typeface="Arial"/>
              <a:buNone/>
              <a:tabLst/>
              <a:defRPr/>
            </a:pPr>
            <a:endParaRPr kumimoji="0" sz="19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79" name="Google Shape;279;p46"/>
          <p:cNvSpPr txBox="1"/>
          <p:nvPr/>
        </p:nvSpPr>
        <p:spPr>
          <a:xfrm>
            <a:off x="351417" y="6307292"/>
            <a:ext cx="3375000" cy="329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Arial"/>
                <a:sym typeface="Arial"/>
              </a:rPr>
              <a:t>*Achievements as of 1-12-2023</a:t>
            </a:r>
            <a:endParaRPr kumimoji="0" sz="12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2" name="Google Shape;222;p41">
            <a:extLst>
              <a:ext uri="{FF2B5EF4-FFF2-40B4-BE49-F238E27FC236}">
                <a16:creationId xmlns:a16="http://schemas.microsoft.com/office/drawing/2014/main" id="{E1376F87-2825-11A1-3996-B818FDD95152}"/>
              </a:ext>
            </a:extLst>
          </p:cNvPr>
          <p:cNvPicPr preferRelativeResize="0"/>
          <p:nvPr/>
        </p:nvPicPr>
        <p:blipFill rotWithShape="1">
          <a:blip r:embed="rId4">
            <a:alphaModFix/>
          </a:blip>
          <a:srcRect/>
          <a:stretch/>
        </p:blipFill>
        <p:spPr>
          <a:xfrm>
            <a:off x="149470" y="46012"/>
            <a:ext cx="762616" cy="701666"/>
          </a:xfrm>
          <a:prstGeom prst="rect">
            <a:avLst/>
          </a:prstGeom>
          <a:noFill/>
          <a:ln>
            <a:noFill/>
          </a:ln>
        </p:spPr>
      </p:pic>
    </p:spTree>
    <p:extLst>
      <p:ext uri="{BB962C8B-B14F-4D97-AF65-F5344CB8AC3E}">
        <p14:creationId xmlns:p14="http://schemas.microsoft.com/office/powerpoint/2010/main" val="2245621616"/>
      </p:ext>
    </p:extLst>
  </p:cSld>
  <p:clrMapOvr>
    <a:masterClrMapping/>
  </p:clrMapOvr>
  <p:transition>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12" name="Picture 11">
            <a:extLst>
              <a:ext uri="{FF2B5EF4-FFF2-40B4-BE49-F238E27FC236}">
                <a16:creationId xmlns:a16="http://schemas.microsoft.com/office/drawing/2014/main" id="{0E37B454-C674-00B4-BF97-F521D476D5BE}"/>
              </a:ext>
            </a:extLst>
          </p:cNvPr>
          <p:cNvPicPr>
            <a:picLocks noChangeAspect="1"/>
          </p:cNvPicPr>
          <p:nvPr/>
        </p:nvPicPr>
        <p:blipFill>
          <a:blip r:embed="rId3"/>
          <a:stretch>
            <a:fillRect/>
          </a:stretch>
        </p:blipFill>
        <p:spPr>
          <a:xfrm>
            <a:off x="0" y="-36948"/>
            <a:ext cx="12192000" cy="1085850"/>
          </a:xfrm>
          <a:prstGeom prst="rect">
            <a:avLst/>
          </a:prstGeom>
        </p:spPr>
      </p:pic>
      <p:sp>
        <p:nvSpPr>
          <p:cNvPr id="255" name="Google Shape;255;p44"/>
          <p:cNvSpPr txBox="1">
            <a:spLocks noGrp="1"/>
          </p:cNvSpPr>
          <p:nvPr>
            <p:ph type="title"/>
          </p:nvPr>
        </p:nvSpPr>
        <p:spPr>
          <a:xfrm>
            <a:off x="351417" y="1170956"/>
            <a:ext cx="4787236" cy="1143000"/>
          </a:xfrm>
          <a:prstGeom prst="rect">
            <a:avLst/>
          </a:prstGeom>
          <a:noFill/>
          <a:ln>
            <a:noFill/>
          </a:ln>
        </p:spPr>
        <p:txBody>
          <a:bodyPr spcFirstLastPara="1" wrap="square" lIns="123150" tIns="123150" rIns="123150" bIns="12315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1800" b="1" dirty="0">
                <a:latin typeface="Montserrat" panose="00000500000000000000" pitchFamily="2" charset="0"/>
                <a:ea typeface="Arial"/>
                <a:cs typeface="Arial"/>
                <a:sym typeface="Arial"/>
              </a:rPr>
              <a:t>Government Wide Contracting Goals</a:t>
            </a:r>
            <a:endParaRPr sz="1800" b="1" dirty="0">
              <a:latin typeface="Montserrat" panose="00000500000000000000" pitchFamily="2" charset="0"/>
              <a:ea typeface="Arial"/>
              <a:cs typeface="Arial"/>
              <a:sym typeface="Arial"/>
            </a:endParaRPr>
          </a:p>
        </p:txBody>
      </p:sp>
      <p:sp>
        <p:nvSpPr>
          <p:cNvPr id="256" name="Google Shape;256;p44"/>
          <p:cNvSpPr txBox="1">
            <a:spLocks noGrp="1"/>
          </p:cNvSpPr>
          <p:nvPr>
            <p:ph type="sldNum" idx="12"/>
          </p:nvPr>
        </p:nvSpPr>
        <p:spPr>
          <a:xfrm>
            <a:off x="8739879" y="6356352"/>
            <a:ext cx="2845200" cy="365100"/>
          </a:xfrm>
          <a:prstGeom prst="rect">
            <a:avLst/>
          </a:prstGeom>
          <a:noFill/>
          <a:ln>
            <a:noFill/>
          </a:ln>
        </p:spPr>
        <p:txBody>
          <a:bodyPr spcFirstLastPara="1" wrap="square" lIns="123150" tIns="61550" rIns="123150" bIns="6155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300"/>
              <a:buFont typeface="Calibri"/>
              <a:buNone/>
              <a:tabLst/>
              <a:defRPr/>
            </a:pPr>
            <a:fld id="{00000000-1234-1234-1234-123412341234}" type="slidenum">
              <a:rPr kumimoji="0" lang="en-US" sz="16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888888"/>
                </a:buClr>
                <a:buSzPts val="300"/>
                <a:buFont typeface="Calibri"/>
                <a:buNone/>
                <a:tabLst/>
                <a:defRPr/>
              </a:pPr>
              <a:t>9</a:t>
            </a:fld>
            <a:endParaRPr kumimoji="0" sz="1600" b="0" i="0" u="none" strike="noStrike" kern="0" cap="none" spc="0" normalizeH="0" baseline="0" noProof="0" dirty="0">
              <a:ln>
                <a:noFill/>
              </a:ln>
              <a:solidFill>
                <a:srgbClr val="888888"/>
              </a:solidFill>
              <a:effectLst/>
              <a:uLnTx/>
              <a:uFillTx/>
              <a:latin typeface="Calibri"/>
              <a:cs typeface="Calibri"/>
              <a:sym typeface="Calibri"/>
            </a:endParaRPr>
          </a:p>
        </p:txBody>
      </p:sp>
      <p:graphicFrame>
        <p:nvGraphicFramePr>
          <p:cNvPr id="257" name="Google Shape;257;p44"/>
          <p:cNvGraphicFramePr/>
          <p:nvPr>
            <p:extLst>
              <p:ext uri="{D42A27DB-BD31-4B8C-83A1-F6EECF244321}">
                <p14:modId xmlns:p14="http://schemas.microsoft.com/office/powerpoint/2010/main" val="3240567554"/>
              </p:ext>
            </p:extLst>
          </p:nvPr>
        </p:nvGraphicFramePr>
        <p:xfrm>
          <a:off x="482759" y="2148645"/>
          <a:ext cx="4579435" cy="4206242"/>
        </p:xfrm>
        <a:graphic>
          <a:graphicData uri="http://schemas.openxmlformats.org/drawingml/2006/table">
            <a:tbl>
              <a:tblPr firstRow="1" bandRow="1">
                <a:noFill/>
              </a:tblPr>
              <a:tblGrid>
                <a:gridCol w="2525722">
                  <a:extLst>
                    <a:ext uri="{9D8B030D-6E8A-4147-A177-3AD203B41FA5}">
                      <a16:colId xmlns:a16="http://schemas.microsoft.com/office/drawing/2014/main" val="20000"/>
                    </a:ext>
                  </a:extLst>
                </a:gridCol>
                <a:gridCol w="2053713">
                  <a:extLst>
                    <a:ext uri="{9D8B030D-6E8A-4147-A177-3AD203B41FA5}">
                      <a16:colId xmlns:a16="http://schemas.microsoft.com/office/drawing/2014/main" val="20001"/>
                    </a:ext>
                  </a:extLst>
                </a:gridCol>
              </a:tblGrid>
              <a:tr h="770265">
                <a:tc>
                  <a:txBody>
                    <a:bodyPr/>
                    <a:lstStyle/>
                    <a:p>
                      <a:pPr marL="0" marR="0" lvl="0" indent="0" algn="ctr" rtl="0">
                        <a:lnSpc>
                          <a:spcPct val="100000"/>
                        </a:lnSpc>
                        <a:spcBef>
                          <a:spcPts val="0"/>
                        </a:spcBef>
                        <a:spcAft>
                          <a:spcPts val="0"/>
                        </a:spcAft>
                        <a:buClr>
                          <a:srgbClr val="000000"/>
                        </a:buClr>
                        <a:buSzPts val="2400"/>
                        <a:buFont typeface="Arial"/>
                        <a:buNone/>
                      </a:pPr>
                      <a:r>
                        <a:rPr lang="en-US" sz="1200" b="0" u="none" strike="noStrike" cap="none" dirty="0">
                          <a:latin typeface="Montserrat" panose="00000500000000000000" pitchFamily="2" charset="0"/>
                        </a:rPr>
                        <a:t>Small Business Category</a:t>
                      </a:r>
                      <a:endParaRPr sz="1200" b="0" u="none" strike="noStrike" cap="none" dirty="0">
                        <a:latin typeface="Montserrat" panose="00000500000000000000" pitchFamily="2" charset="0"/>
                        <a:ea typeface="Arial"/>
                        <a:cs typeface="Arial"/>
                        <a:sym typeface="Arial"/>
                      </a:endParaRPr>
                    </a:p>
                  </a:txBody>
                  <a:tcPr marL="91450" marR="91450" marT="45725" marB="45725">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1200" b="0" u="none" strike="noStrike" cap="none" dirty="0">
                          <a:latin typeface="Montserrat" panose="00000500000000000000" pitchFamily="2" charset="0"/>
                        </a:rPr>
                        <a:t>Represented Goal</a:t>
                      </a:r>
                      <a:endParaRPr sz="1200" b="0" u="none" strike="noStrike" cap="none" dirty="0">
                        <a:latin typeface="Montserrat" panose="00000500000000000000" pitchFamily="2" charset="0"/>
                        <a:ea typeface="Arial"/>
                        <a:cs typeface="Arial"/>
                        <a:sym typeface="Arial"/>
                      </a:endParaRPr>
                    </a:p>
                  </a:txBody>
                  <a:tcPr marL="91450" marR="91450" marT="45725" marB="45725">
                    <a:solidFill>
                      <a:schemeClr val="accent1">
                        <a:lumMod val="20000"/>
                        <a:lumOff val="80000"/>
                      </a:schemeClr>
                    </a:solidFill>
                  </a:tcPr>
                </a:tc>
                <a:extLst>
                  <a:ext uri="{0D108BD9-81ED-4DB2-BD59-A6C34878D82A}">
                    <a16:rowId xmlns:a16="http://schemas.microsoft.com/office/drawing/2014/main" val="10000"/>
                  </a:ext>
                </a:extLst>
              </a:tr>
              <a:tr h="627619">
                <a:tc>
                  <a:txBody>
                    <a:bodyPr/>
                    <a:lstStyle/>
                    <a:p>
                      <a:pPr marL="0" marR="0" lvl="0" indent="0" algn="l" rtl="0">
                        <a:lnSpc>
                          <a:spcPct val="100000"/>
                        </a:lnSpc>
                        <a:spcBef>
                          <a:spcPts val="0"/>
                        </a:spcBef>
                        <a:spcAft>
                          <a:spcPts val="0"/>
                        </a:spcAft>
                        <a:buClr>
                          <a:srgbClr val="000000"/>
                        </a:buClr>
                        <a:buSzPts val="1900"/>
                        <a:buFont typeface="Arial"/>
                        <a:buNone/>
                      </a:pPr>
                      <a:r>
                        <a:rPr lang="en-US" sz="1200" u="none" strike="noStrike" cap="none" dirty="0">
                          <a:latin typeface="Montserrat" panose="00000500000000000000" pitchFamily="2" charset="0"/>
                        </a:rPr>
                        <a:t>Small Business (SB)</a:t>
                      </a:r>
                      <a:endParaRPr sz="1200" u="none" strike="noStrike" cap="none" dirty="0">
                        <a:latin typeface="Montserrat" panose="00000500000000000000" pitchFamily="2" charset="0"/>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200" dirty="0">
                          <a:latin typeface="Montserrat" panose="00000500000000000000" pitchFamily="2" charset="0"/>
                        </a:rPr>
                        <a:t>2</a:t>
                      </a:r>
                      <a:r>
                        <a:rPr lang="en-US" sz="1200" u="none" strike="noStrike" cap="none" dirty="0">
                          <a:latin typeface="Montserrat" panose="00000500000000000000" pitchFamily="2" charset="0"/>
                        </a:rPr>
                        <a:t>3%</a:t>
                      </a:r>
                      <a:endParaRPr sz="1200" u="none" strike="noStrike" cap="none" dirty="0">
                        <a:latin typeface="Montserrat" panose="00000500000000000000" pitchFamily="2" charset="0"/>
                        <a:ea typeface="Arial"/>
                        <a:cs typeface="Arial"/>
                        <a:sym typeface="Arial"/>
                      </a:endParaRPr>
                    </a:p>
                  </a:txBody>
                  <a:tcPr marL="91450" marR="91450" marT="45725" marB="45725"/>
                </a:tc>
                <a:extLst>
                  <a:ext uri="{0D108BD9-81ED-4DB2-BD59-A6C34878D82A}">
                    <a16:rowId xmlns:a16="http://schemas.microsoft.com/office/drawing/2014/main" val="10001"/>
                  </a:ext>
                </a:extLst>
              </a:tr>
              <a:tr h="627619">
                <a:tc>
                  <a:txBody>
                    <a:bodyPr/>
                    <a:lstStyle/>
                    <a:p>
                      <a:pPr marL="0" marR="0" lvl="0" indent="0" algn="l" rtl="0">
                        <a:lnSpc>
                          <a:spcPct val="100000"/>
                        </a:lnSpc>
                        <a:spcBef>
                          <a:spcPts val="0"/>
                        </a:spcBef>
                        <a:spcAft>
                          <a:spcPts val="0"/>
                        </a:spcAft>
                        <a:buClr>
                          <a:srgbClr val="000000"/>
                        </a:buClr>
                        <a:buSzPts val="1900"/>
                        <a:buFont typeface="Arial"/>
                        <a:buNone/>
                      </a:pPr>
                      <a:r>
                        <a:rPr lang="en-US" sz="1200" u="none" strike="noStrike" cap="none" dirty="0">
                          <a:latin typeface="Montserrat" panose="00000500000000000000" pitchFamily="2" charset="0"/>
                        </a:rPr>
                        <a:t>Small Disadvantaged Business (SDB)</a:t>
                      </a:r>
                      <a:endParaRPr sz="1200" u="none" strike="noStrike" cap="none" dirty="0">
                        <a:latin typeface="Montserrat" panose="00000500000000000000" pitchFamily="2" charset="0"/>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200" dirty="0">
                          <a:latin typeface="Montserrat" panose="00000500000000000000" pitchFamily="2" charset="0"/>
                        </a:rPr>
                        <a:t>12</a:t>
                      </a:r>
                      <a:r>
                        <a:rPr lang="en-US" sz="1200" u="none" strike="noStrike" cap="none" dirty="0">
                          <a:latin typeface="Montserrat" panose="00000500000000000000" pitchFamily="2" charset="0"/>
                        </a:rPr>
                        <a:t>% </a:t>
                      </a:r>
                      <a:endParaRPr sz="1200" u="none" strike="noStrike" cap="none" dirty="0">
                        <a:latin typeface="Montserrat" panose="00000500000000000000" pitchFamily="2" charset="0"/>
                        <a:ea typeface="Arial"/>
                        <a:cs typeface="Arial"/>
                        <a:sym typeface="Arial"/>
                      </a:endParaRPr>
                    </a:p>
                  </a:txBody>
                  <a:tcPr marL="91450" marR="91450" marT="45725" marB="45725"/>
                </a:tc>
                <a:extLst>
                  <a:ext uri="{0D108BD9-81ED-4DB2-BD59-A6C34878D82A}">
                    <a16:rowId xmlns:a16="http://schemas.microsoft.com/office/drawing/2014/main" val="10002"/>
                  </a:ext>
                </a:extLst>
              </a:tr>
              <a:tr h="627619">
                <a:tc>
                  <a:txBody>
                    <a:bodyPr/>
                    <a:lstStyle/>
                    <a:p>
                      <a:pPr marL="0" marR="0" lvl="0" indent="0" algn="l" rtl="0">
                        <a:lnSpc>
                          <a:spcPct val="100000"/>
                        </a:lnSpc>
                        <a:spcBef>
                          <a:spcPts val="0"/>
                        </a:spcBef>
                        <a:spcAft>
                          <a:spcPts val="0"/>
                        </a:spcAft>
                        <a:buClr>
                          <a:srgbClr val="000000"/>
                        </a:buClr>
                        <a:buSzPts val="1900"/>
                        <a:buFont typeface="Arial"/>
                        <a:buNone/>
                      </a:pPr>
                      <a:r>
                        <a:rPr lang="en-US" sz="1200" u="none" strike="noStrike" cap="none" dirty="0">
                          <a:latin typeface="Montserrat" panose="00000500000000000000" pitchFamily="2" charset="0"/>
                        </a:rPr>
                        <a:t>Women-Owned Small Business (WOSB)</a:t>
                      </a:r>
                      <a:endParaRPr sz="1200" u="none" strike="noStrike" cap="none" dirty="0">
                        <a:latin typeface="Montserrat" panose="00000500000000000000" pitchFamily="2" charset="0"/>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200" u="none" strike="noStrike" cap="none" dirty="0">
                          <a:latin typeface="Montserrat" panose="00000500000000000000" pitchFamily="2" charset="0"/>
                        </a:rPr>
                        <a:t>5%</a:t>
                      </a:r>
                      <a:endParaRPr sz="1200" u="none" strike="noStrike" cap="none" dirty="0">
                        <a:latin typeface="Montserrat" panose="00000500000000000000" pitchFamily="2" charset="0"/>
                        <a:ea typeface="Arial"/>
                        <a:cs typeface="Arial"/>
                        <a:sym typeface="Arial"/>
                      </a:endParaRPr>
                    </a:p>
                  </a:txBody>
                  <a:tcPr marL="91450" marR="91450" marT="45725" marB="45725"/>
                </a:tc>
                <a:extLst>
                  <a:ext uri="{0D108BD9-81ED-4DB2-BD59-A6C34878D82A}">
                    <a16:rowId xmlns:a16="http://schemas.microsoft.com/office/drawing/2014/main" val="10003"/>
                  </a:ext>
                </a:extLst>
              </a:tr>
              <a:tr h="776560">
                <a:tc>
                  <a:txBody>
                    <a:bodyPr/>
                    <a:lstStyle/>
                    <a:p>
                      <a:pPr marL="0" marR="0" lvl="0" indent="0" algn="l" rtl="0">
                        <a:lnSpc>
                          <a:spcPct val="100000"/>
                        </a:lnSpc>
                        <a:spcBef>
                          <a:spcPts val="0"/>
                        </a:spcBef>
                        <a:spcAft>
                          <a:spcPts val="0"/>
                        </a:spcAft>
                        <a:buClr>
                          <a:srgbClr val="000000"/>
                        </a:buClr>
                        <a:buSzPts val="1900"/>
                        <a:buFont typeface="Arial"/>
                        <a:buNone/>
                      </a:pPr>
                      <a:r>
                        <a:rPr lang="en-US" sz="1200" u="none" strike="noStrike" cap="none" dirty="0">
                          <a:latin typeface="Montserrat" panose="00000500000000000000" pitchFamily="2" charset="0"/>
                        </a:rPr>
                        <a:t>Service Disabled Veteran Owned Small Business (SDVOSB)</a:t>
                      </a:r>
                      <a:endParaRPr sz="1200" u="none" strike="noStrike" cap="none" dirty="0">
                        <a:latin typeface="Montserrat" panose="00000500000000000000" pitchFamily="2" charset="0"/>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200" u="none" strike="noStrike" cap="none" dirty="0">
                          <a:latin typeface="Montserrat" panose="00000500000000000000" pitchFamily="2" charset="0"/>
                        </a:rPr>
                        <a:t>3%</a:t>
                      </a:r>
                      <a:endParaRPr sz="1200" u="none" strike="noStrike" cap="none" dirty="0">
                        <a:latin typeface="Montserrat" panose="00000500000000000000" pitchFamily="2" charset="0"/>
                        <a:ea typeface="Arial"/>
                        <a:cs typeface="Arial"/>
                        <a:sym typeface="Arial"/>
                      </a:endParaRPr>
                    </a:p>
                  </a:txBody>
                  <a:tcPr marL="91450" marR="91450" marT="45725" marB="45725"/>
                </a:tc>
                <a:extLst>
                  <a:ext uri="{0D108BD9-81ED-4DB2-BD59-A6C34878D82A}">
                    <a16:rowId xmlns:a16="http://schemas.microsoft.com/office/drawing/2014/main" val="10004"/>
                  </a:ext>
                </a:extLst>
              </a:tr>
              <a:tr h="776560">
                <a:tc>
                  <a:txBody>
                    <a:bodyPr/>
                    <a:lstStyle/>
                    <a:p>
                      <a:pPr marL="0" marR="0" lvl="0" indent="0" algn="l" rtl="0">
                        <a:lnSpc>
                          <a:spcPct val="100000"/>
                        </a:lnSpc>
                        <a:spcBef>
                          <a:spcPts val="0"/>
                        </a:spcBef>
                        <a:spcAft>
                          <a:spcPts val="0"/>
                        </a:spcAft>
                        <a:buClr>
                          <a:srgbClr val="000000"/>
                        </a:buClr>
                        <a:buSzPts val="1900"/>
                        <a:buFont typeface="Arial"/>
                        <a:buNone/>
                      </a:pPr>
                      <a:r>
                        <a:rPr lang="en-US" sz="1200" u="none" strike="noStrike" cap="none" dirty="0">
                          <a:latin typeface="Montserrat" panose="00000500000000000000" pitchFamily="2" charset="0"/>
                        </a:rPr>
                        <a:t>Certified Hist</a:t>
                      </a:r>
                      <a:r>
                        <a:rPr lang="en-US" sz="1200" dirty="0">
                          <a:latin typeface="Montserrat" panose="00000500000000000000" pitchFamily="2" charset="0"/>
                        </a:rPr>
                        <a:t>orically Underutilized Business Zone (</a:t>
                      </a:r>
                      <a:r>
                        <a:rPr lang="en-US" sz="1200" u="none" strike="noStrike" cap="none" dirty="0">
                          <a:latin typeface="Montserrat" panose="00000500000000000000" pitchFamily="2" charset="0"/>
                        </a:rPr>
                        <a:t>HUBZone)</a:t>
                      </a:r>
                      <a:endParaRPr sz="1200" u="none" strike="noStrike" cap="none" dirty="0">
                        <a:latin typeface="Montserrat" panose="00000500000000000000" pitchFamily="2" charset="0"/>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200" u="none" strike="noStrike" cap="none" dirty="0">
                          <a:latin typeface="Montserrat" panose="00000500000000000000" pitchFamily="2" charset="0"/>
                        </a:rPr>
                        <a:t>3%</a:t>
                      </a:r>
                      <a:endParaRPr sz="1200" u="none" strike="noStrike" cap="none" dirty="0">
                        <a:latin typeface="Montserrat" panose="00000500000000000000" pitchFamily="2" charset="0"/>
                        <a:ea typeface="Arial"/>
                        <a:cs typeface="Arial"/>
                        <a:sym typeface="Arial"/>
                      </a:endParaRPr>
                    </a:p>
                  </a:txBody>
                  <a:tcPr marL="91450" marR="91450" marT="45725" marB="45725"/>
                </a:tc>
                <a:extLst>
                  <a:ext uri="{0D108BD9-81ED-4DB2-BD59-A6C34878D82A}">
                    <a16:rowId xmlns:a16="http://schemas.microsoft.com/office/drawing/2014/main" val="10005"/>
                  </a:ext>
                </a:extLst>
              </a:tr>
            </a:tbl>
          </a:graphicData>
        </a:graphic>
      </p:graphicFrame>
      <p:graphicFrame>
        <p:nvGraphicFramePr>
          <p:cNvPr id="2" name="Google Shape;266;p45">
            <a:extLst>
              <a:ext uri="{FF2B5EF4-FFF2-40B4-BE49-F238E27FC236}">
                <a16:creationId xmlns:a16="http://schemas.microsoft.com/office/drawing/2014/main" id="{DD0DA762-9A85-F948-BC87-6256F83F1FC2}"/>
              </a:ext>
            </a:extLst>
          </p:cNvPr>
          <p:cNvGraphicFramePr/>
          <p:nvPr>
            <p:extLst>
              <p:ext uri="{D42A27DB-BD31-4B8C-83A1-F6EECF244321}">
                <p14:modId xmlns:p14="http://schemas.microsoft.com/office/powerpoint/2010/main" val="1910488082"/>
              </p:ext>
            </p:extLst>
          </p:nvPr>
        </p:nvGraphicFramePr>
        <p:xfrm>
          <a:off x="6253812" y="2148646"/>
          <a:ext cx="5271886" cy="4206243"/>
        </p:xfrm>
        <a:graphic>
          <a:graphicData uri="http://schemas.openxmlformats.org/drawingml/2006/table">
            <a:tbl>
              <a:tblPr firstRow="1" bandRow="1">
                <a:noFill/>
              </a:tblPr>
              <a:tblGrid>
                <a:gridCol w="3719532">
                  <a:extLst>
                    <a:ext uri="{9D8B030D-6E8A-4147-A177-3AD203B41FA5}">
                      <a16:colId xmlns:a16="http://schemas.microsoft.com/office/drawing/2014/main" val="20000"/>
                    </a:ext>
                  </a:extLst>
                </a:gridCol>
                <a:gridCol w="1552354">
                  <a:extLst>
                    <a:ext uri="{9D8B030D-6E8A-4147-A177-3AD203B41FA5}">
                      <a16:colId xmlns:a16="http://schemas.microsoft.com/office/drawing/2014/main" val="20001"/>
                    </a:ext>
                  </a:extLst>
                </a:gridCol>
              </a:tblGrid>
              <a:tr h="867930">
                <a:tc>
                  <a:txBody>
                    <a:bodyPr/>
                    <a:lstStyle/>
                    <a:p>
                      <a:pPr marL="0" marR="0" lvl="0" indent="0" algn="ctr" rtl="0">
                        <a:lnSpc>
                          <a:spcPct val="100000"/>
                        </a:lnSpc>
                        <a:spcBef>
                          <a:spcPts val="0"/>
                        </a:spcBef>
                        <a:spcAft>
                          <a:spcPts val="0"/>
                        </a:spcAft>
                        <a:buClr>
                          <a:srgbClr val="000000"/>
                        </a:buClr>
                        <a:buSzPts val="2400"/>
                        <a:buFont typeface="Arial"/>
                        <a:buNone/>
                      </a:pPr>
                      <a:r>
                        <a:rPr lang="en-US" sz="1200" b="0" u="none" strike="noStrike" cap="none" dirty="0">
                          <a:latin typeface="Montserrat" panose="00000500000000000000" pitchFamily="2" charset="0"/>
                        </a:rPr>
                        <a:t>SB Category </a:t>
                      </a:r>
                      <a:endParaRPr sz="1200" b="0" u="none" strike="noStrike" cap="none" dirty="0">
                        <a:latin typeface="Montserrat" panose="00000500000000000000" pitchFamily="2" charset="0"/>
                        <a:ea typeface="Arial"/>
                        <a:cs typeface="Arial"/>
                        <a:sym typeface="Arial"/>
                      </a:endParaRPr>
                    </a:p>
                  </a:txBody>
                  <a:tcPr marL="91450" marR="91450" marT="45725" marB="45725">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1200" b="0" u="none" strike="noStrike" cap="none" dirty="0">
                          <a:latin typeface="Montserrat" panose="00000500000000000000" pitchFamily="2" charset="0"/>
                        </a:rPr>
                        <a:t>FY2</a:t>
                      </a:r>
                      <a:r>
                        <a:rPr lang="en-US" sz="1200" b="0" dirty="0">
                          <a:latin typeface="Montserrat" panose="00000500000000000000" pitchFamily="2" charset="0"/>
                        </a:rPr>
                        <a:t>3 Prime</a:t>
                      </a:r>
                      <a:r>
                        <a:rPr lang="en-US" sz="1200" b="0" u="none" strike="noStrike" cap="none" dirty="0">
                          <a:latin typeface="Montserrat" panose="00000500000000000000" pitchFamily="2" charset="0"/>
                        </a:rPr>
                        <a:t> Goals</a:t>
                      </a:r>
                      <a:endParaRPr sz="1200" b="0" u="none" strike="noStrike" cap="none" dirty="0">
                        <a:latin typeface="Montserrat" panose="00000500000000000000" pitchFamily="2" charset="0"/>
                        <a:ea typeface="Arial"/>
                        <a:cs typeface="Arial"/>
                        <a:sym typeface="Arial"/>
                      </a:endParaRPr>
                    </a:p>
                  </a:txBody>
                  <a:tcPr marL="91450" marR="91450" marT="45725" marB="45725">
                    <a:solidFill>
                      <a:schemeClr val="accent1">
                        <a:lumMod val="20000"/>
                        <a:lumOff val="80000"/>
                      </a:schemeClr>
                    </a:solidFill>
                  </a:tcPr>
                </a:tc>
                <a:extLst>
                  <a:ext uri="{0D108BD9-81ED-4DB2-BD59-A6C34878D82A}">
                    <a16:rowId xmlns:a16="http://schemas.microsoft.com/office/drawing/2014/main" val="10000"/>
                  </a:ext>
                </a:extLst>
              </a:tr>
              <a:tr h="707202">
                <a:tc>
                  <a:txBody>
                    <a:bodyPr/>
                    <a:lstStyle/>
                    <a:p>
                      <a:pPr marL="0" marR="0" lvl="0" indent="0" algn="l" rtl="0">
                        <a:lnSpc>
                          <a:spcPct val="100000"/>
                        </a:lnSpc>
                        <a:spcBef>
                          <a:spcPts val="0"/>
                        </a:spcBef>
                        <a:spcAft>
                          <a:spcPts val="0"/>
                        </a:spcAft>
                        <a:buClr>
                          <a:srgbClr val="000000"/>
                        </a:buClr>
                        <a:buSzPts val="1900"/>
                        <a:buFont typeface="Arial"/>
                        <a:buNone/>
                      </a:pPr>
                      <a:r>
                        <a:rPr lang="en-US" sz="1100" u="none" strike="noStrike" cap="none" dirty="0">
                          <a:latin typeface="Montserrat" panose="00000500000000000000" pitchFamily="2" charset="0"/>
                        </a:rPr>
                        <a:t>Small Business (SB)</a:t>
                      </a:r>
                      <a:endParaRPr sz="1100" u="none" strike="noStrike" cap="none" dirty="0">
                        <a:latin typeface="Montserrat" panose="00000500000000000000" pitchFamily="2" charset="0"/>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100" dirty="0">
                          <a:latin typeface="Montserrat" panose="00000500000000000000" pitchFamily="2" charset="0"/>
                        </a:rPr>
                        <a:t>33</a:t>
                      </a:r>
                      <a:r>
                        <a:rPr lang="en-US" sz="1100" u="none" strike="noStrike" cap="none" dirty="0">
                          <a:latin typeface="Montserrat" panose="00000500000000000000" pitchFamily="2" charset="0"/>
                        </a:rPr>
                        <a:t>%</a:t>
                      </a:r>
                      <a:endParaRPr sz="1100" u="none" strike="noStrike" cap="none" dirty="0">
                        <a:latin typeface="Montserrat" panose="00000500000000000000" pitchFamily="2" charset="0"/>
                        <a:ea typeface="Arial"/>
                        <a:cs typeface="Arial"/>
                        <a:sym typeface="Arial"/>
                      </a:endParaRPr>
                    </a:p>
                  </a:txBody>
                  <a:tcPr marL="91450" marR="91450" marT="45725" marB="45725"/>
                </a:tc>
                <a:extLst>
                  <a:ext uri="{0D108BD9-81ED-4DB2-BD59-A6C34878D82A}">
                    <a16:rowId xmlns:a16="http://schemas.microsoft.com/office/drawing/2014/main" val="10001"/>
                  </a:ext>
                </a:extLst>
              </a:tr>
              <a:tr h="509505">
                <a:tc>
                  <a:txBody>
                    <a:bodyPr/>
                    <a:lstStyle/>
                    <a:p>
                      <a:pPr marL="0" marR="0" lvl="0" indent="0" algn="l" defTabSz="914400" rtl="0" eaLnBrk="1" fontAlgn="auto" latinLnBrk="0" hangingPunct="1">
                        <a:lnSpc>
                          <a:spcPct val="100000"/>
                        </a:lnSpc>
                        <a:spcBef>
                          <a:spcPts val="0"/>
                        </a:spcBef>
                        <a:spcAft>
                          <a:spcPts val="0"/>
                        </a:spcAft>
                        <a:buClr>
                          <a:srgbClr val="000000"/>
                        </a:buClr>
                        <a:buSzPts val="1900"/>
                        <a:buFont typeface="Arial"/>
                        <a:buNone/>
                        <a:tabLst/>
                        <a:defRPr/>
                      </a:pPr>
                      <a:r>
                        <a:rPr lang="en-US" sz="1100" u="none" strike="noStrike" cap="none" dirty="0">
                          <a:latin typeface="Montserrat" panose="00000500000000000000" pitchFamily="2" charset="0"/>
                        </a:rPr>
                        <a:t>Small Disadvantaged Business (SDB)</a:t>
                      </a:r>
                      <a:endParaRPr lang="en-US" sz="1100" u="none" strike="noStrike" cap="none" dirty="0">
                        <a:latin typeface="Montserrat" panose="00000500000000000000" pitchFamily="2" charset="0"/>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100" u="none" strike="noStrike" cap="none" dirty="0">
                        <a:latin typeface="Montserrat" panose="00000500000000000000" pitchFamily="2" charset="0"/>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100" dirty="0">
                          <a:latin typeface="Montserrat" panose="00000500000000000000" pitchFamily="2" charset="0"/>
                        </a:rPr>
                        <a:t>21.9</a:t>
                      </a:r>
                      <a:r>
                        <a:rPr lang="en-US" sz="1100" u="none" strike="noStrike" cap="none" dirty="0">
                          <a:latin typeface="Montserrat" panose="00000500000000000000" pitchFamily="2" charset="0"/>
                        </a:rPr>
                        <a:t>%</a:t>
                      </a:r>
                      <a:endParaRPr sz="1100" u="none" strike="noStrike" cap="none" dirty="0">
                        <a:latin typeface="Montserrat" panose="00000500000000000000" pitchFamily="2" charset="0"/>
                        <a:ea typeface="Arial"/>
                        <a:cs typeface="Arial"/>
                        <a:sym typeface="Arial"/>
                      </a:endParaRPr>
                    </a:p>
                  </a:txBody>
                  <a:tcPr marL="91450" marR="91450" marT="45725" marB="45725"/>
                </a:tc>
                <a:extLst>
                  <a:ext uri="{0D108BD9-81ED-4DB2-BD59-A6C34878D82A}">
                    <a16:rowId xmlns:a16="http://schemas.microsoft.com/office/drawing/2014/main" val="10002"/>
                  </a:ext>
                </a:extLst>
              </a:tr>
              <a:tr h="707202">
                <a:tc>
                  <a:txBody>
                    <a:bodyPr/>
                    <a:lstStyle/>
                    <a:p>
                      <a:pPr marL="0" marR="0" lvl="0" indent="0" algn="l" defTabSz="914400" rtl="0" eaLnBrk="1" fontAlgn="auto" latinLnBrk="0" hangingPunct="1">
                        <a:lnSpc>
                          <a:spcPct val="100000"/>
                        </a:lnSpc>
                        <a:spcBef>
                          <a:spcPts val="0"/>
                        </a:spcBef>
                        <a:spcAft>
                          <a:spcPts val="0"/>
                        </a:spcAft>
                        <a:buClr>
                          <a:srgbClr val="000000"/>
                        </a:buClr>
                        <a:buSzPts val="1900"/>
                        <a:buFont typeface="Arial"/>
                        <a:buNone/>
                        <a:tabLst/>
                        <a:defRPr/>
                      </a:pPr>
                      <a:r>
                        <a:rPr lang="en-US" sz="1100" u="none" strike="noStrike" cap="none" dirty="0">
                          <a:latin typeface="Montserrat" panose="00000500000000000000" pitchFamily="2" charset="0"/>
                        </a:rPr>
                        <a:t>Women-Owned Small Business (WOSB)</a:t>
                      </a:r>
                      <a:endParaRPr lang="en-US" sz="1100" u="none" strike="noStrike" cap="none" dirty="0">
                        <a:latin typeface="Montserrat" panose="00000500000000000000" pitchFamily="2" charset="0"/>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100" u="none" strike="noStrike" cap="none" dirty="0">
                        <a:latin typeface="Montserrat" panose="00000500000000000000" pitchFamily="2" charset="0"/>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100" u="none" strike="noStrike" cap="none" dirty="0">
                          <a:latin typeface="Montserrat" panose="00000500000000000000" pitchFamily="2" charset="0"/>
                        </a:rPr>
                        <a:t>5%</a:t>
                      </a:r>
                      <a:endParaRPr sz="1100" u="none" strike="noStrike" cap="none" dirty="0">
                        <a:latin typeface="Montserrat" panose="00000500000000000000" pitchFamily="2" charset="0"/>
                        <a:ea typeface="Arial"/>
                        <a:cs typeface="Arial"/>
                        <a:sym typeface="Arial"/>
                      </a:endParaRPr>
                    </a:p>
                  </a:txBody>
                  <a:tcPr marL="91450" marR="91450" marT="45725" marB="45725"/>
                </a:tc>
                <a:extLst>
                  <a:ext uri="{0D108BD9-81ED-4DB2-BD59-A6C34878D82A}">
                    <a16:rowId xmlns:a16="http://schemas.microsoft.com/office/drawing/2014/main" val="10003"/>
                  </a:ext>
                </a:extLst>
              </a:tr>
              <a:tr h="707202">
                <a:tc>
                  <a:txBody>
                    <a:bodyPr/>
                    <a:lstStyle/>
                    <a:p>
                      <a:pPr marL="0" marR="0" lvl="0" indent="0" algn="l" defTabSz="914400" rtl="0" eaLnBrk="1" fontAlgn="auto" latinLnBrk="0" hangingPunct="1">
                        <a:lnSpc>
                          <a:spcPct val="100000"/>
                        </a:lnSpc>
                        <a:spcBef>
                          <a:spcPts val="0"/>
                        </a:spcBef>
                        <a:spcAft>
                          <a:spcPts val="0"/>
                        </a:spcAft>
                        <a:buClr>
                          <a:srgbClr val="000000"/>
                        </a:buClr>
                        <a:buSzPts val="1900"/>
                        <a:buFont typeface="Arial"/>
                        <a:buNone/>
                        <a:tabLst/>
                        <a:defRPr/>
                      </a:pPr>
                      <a:r>
                        <a:rPr lang="en-US" sz="1100" u="none" strike="noStrike" cap="none" dirty="0">
                          <a:latin typeface="Montserrat" panose="00000500000000000000" pitchFamily="2" charset="0"/>
                        </a:rPr>
                        <a:t>Service Disabled Veteran Owned Small Business (SDVOSB)</a:t>
                      </a:r>
                      <a:endParaRPr lang="en-US" sz="1100" u="none" strike="noStrike" cap="none" dirty="0">
                        <a:latin typeface="Montserrat" panose="00000500000000000000" pitchFamily="2" charset="0"/>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100" u="none" strike="noStrike" cap="none" dirty="0">
                        <a:latin typeface="Montserrat" panose="00000500000000000000" pitchFamily="2" charset="0"/>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100" u="none" strike="noStrike" cap="none" dirty="0">
                          <a:latin typeface="Montserrat" panose="00000500000000000000" pitchFamily="2" charset="0"/>
                        </a:rPr>
                        <a:t>3%</a:t>
                      </a:r>
                      <a:endParaRPr sz="1100" u="none" strike="noStrike" cap="none" dirty="0">
                        <a:latin typeface="Montserrat" panose="00000500000000000000" pitchFamily="2" charset="0"/>
                        <a:ea typeface="Arial"/>
                        <a:cs typeface="Arial"/>
                        <a:sym typeface="Arial"/>
                      </a:endParaRPr>
                    </a:p>
                  </a:txBody>
                  <a:tcPr marL="91450" marR="91450" marT="45725" marB="45725"/>
                </a:tc>
                <a:extLst>
                  <a:ext uri="{0D108BD9-81ED-4DB2-BD59-A6C34878D82A}">
                    <a16:rowId xmlns:a16="http://schemas.microsoft.com/office/drawing/2014/main" val="10004"/>
                  </a:ext>
                </a:extLst>
              </a:tr>
              <a:tr h="707202">
                <a:tc>
                  <a:txBody>
                    <a:bodyPr/>
                    <a:lstStyle/>
                    <a:p>
                      <a:pPr marL="0" marR="0" lvl="0" indent="0" algn="l" defTabSz="914400" rtl="0" eaLnBrk="1" fontAlgn="auto" latinLnBrk="0" hangingPunct="1">
                        <a:lnSpc>
                          <a:spcPct val="100000"/>
                        </a:lnSpc>
                        <a:spcBef>
                          <a:spcPts val="0"/>
                        </a:spcBef>
                        <a:spcAft>
                          <a:spcPts val="0"/>
                        </a:spcAft>
                        <a:buClr>
                          <a:srgbClr val="000000"/>
                        </a:buClr>
                        <a:buSzPts val="1900"/>
                        <a:buFont typeface="Arial"/>
                        <a:buNone/>
                        <a:tabLst/>
                        <a:defRPr/>
                      </a:pPr>
                      <a:r>
                        <a:rPr lang="en-US" sz="1100" u="none" strike="noStrike" cap="none" dirty="0">
                          <a:latin typeface="Montserrat" panose="00000500000000000000" pitchFamily="2" charset="0"/>
                        </a:rPr>
                        <a:t>Certified Hist</a:t>
                      </a:r>
                      <a:r>
                        <a:rPr lang="en-US" sz="1100" dirty="0">
                          <a:latin typeface="Montserrat" panose="00000500000000000000" pitchFamily="2" charset="0"/>
                        </a:rPr>
                        <a:t>orically Underutilized Business Zone (</a:t>
                      </a:r>
                      <a:r>
                        <a:rPr lang="en-US" sz="1100" u="none" strike="noStrike" cap="none" dirty="0">
                          <a:latin typeface="Montserrat" panose="00000500000000000000" pitchFamily="2" charset="0"/>
                        </a:rPr>
                        <a:t>HUBZone)</a:t>
                      </a:r>
                      <a:endParaRPr lang="en-US" sz="1100" u="none" strike="noStrike" cap="none" dirty="0">
                        <a:latin typeface="Montserrat" panose="00000500000000000000" pitchFamily="2" charset="0"/>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100" u="none" strike="noStrike" cap="none" dirty="0">
                        <a:latin typeface="Montserrat" panose="00000500000000000000" pitchFamily="2" charset="0"/>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900"/>
                        <a:buFont typeface="Arial"/>
                        <a:buNone/>
                      </a:pPr>
                      <a:r>
                        <a:rPr lang="en-US" sz="1100" u="none" strike="noStrike" cap="none" dirty="0">
                          <a:latin typeface="Montserrat" panose="00000500000000000000" pitchFamily="2" charset="0"/>
                        </a:rPr>
                        <a:t>3%</a:t>
                      </a:r>
                      <a:endParaRPr sz="1100" u="none" strike="noStrike" cap="none" dirty="0">
                        <a:latin typeface="Montserrat" panose="00000500000000000000" pitchFamily="2" charset="0"/>
                        <a:ea typeface="Arial"/>
                        <a:cs typeface="Arial"/>
                        <a:sym typeface="Arial"/>
                      </a:endParaRPr>
                    </a:p>
                  </a:txBody>
                  <a:tcPr marL="91450" marR="91450" marT="45725" marB="45725"/>
                </a:tc>
                <a:extLst>
                  <a:ext uri="{0D108BD9-81ED-4DB2-BD59-A6C34878D82A}">
                    <a16:rowId xmlns:a16="http://schemas.microsoft.com/office/drawing/2014/main" val="10005"/>
                  </a:ext>
                </a:extLst>
              </a:tr>
            </a:tbl>
          </a:graphicData>
        </a:graphic>
      </p:graphicFrame>
      <p:pic>
        <p:nvPicPr>
          <p:cNvPr id="3" name="Google Shape;222;p41">
            <a:extLst>
              <a:ext uri="{FF2B5EF4-FFF2-40B4-BE49-F238E27FC236}">
                <a16:creationId xmlns:a16="http://schemas.microsoft.com/office/drawing/2014/main" id="{73F525E0-6BE2-A582-FFA2-675845889A9F}"/>
              </a:ext>
            </a:extLst>
          </p:cNvPr>
          <p:cNvPicPr preferRelativeResize="0"/>
          <p:nvPr/>
        </p:nvPicPr>
        <p:blipFill rotWithShape="1">
          <a:blip r:embed="rId4">
            <a:alphaModFix/>
          </a:blip>
          <a:srcRect/>
          <a:stretch/>
        </p:blipFill>
        <p:spPr>
          <a:xfrm>
            <a:off x="178675" y="43544"/>
            <a:ext cx="762616" cy="701666"/>
          </a:xfrm>
          <a:prstGeom prst="rect">
            <a:avLst/>
          </a:prstGeom>
          <a:noFill/>
          <a:ln>
            <a:noFill/>
          </a:ln>
        </p:spPr>
      </p:pic>
      <p:sp>
        <p:nvSpPr>
          <p:cNvPr id="5" name="Google Shape;255;p44">
            <a:extLst>
              <a:ext uri="{FF2B5EF4-FFF2-40B4-BE49-F238E27FC236}">
                <a16:creationId xmlns:a16="http://schemas.microsoft.com/office/drawing/2014/main" id="{577BF7B8-3B61-B684-85C2-DBE225123543}"/>
              </a:ext>
            </a:extLst>
          </p:cNvPr>
          <p:cNvSpPr txBox="1">
            <a:spLocks/>
          </p:cNvSpPr>
          <p:nvPr/>
        </p:nvSpPr>
        <p:spPr>
          <a:xfrm>
            <a:off x="6183787" y="1286288"/>
            <a:ext cx="5448230" cy="880987"/>
          </a:xfrm>
          <a:prstGeom prst="rect">
            <a:avLst/>
          </a:prstGeom>
          <a:noFill/>
          <a:ln>
            <a:noFill/>
          </a:ln>
        </p:spPr>
        <p:txBody>
          <a:bodyPr spcFirstLastPara="1" wrap="square" lIns="123150" tIns="123150" rIns="123150" bIns="1231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5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4400"/>
              <a:buFont typeface="Calibri"/>
              <a:buNone/>
              <a:tabLst/>
              <a:defRPr/>
            </a:pPr>
            <a:r>
              <a:rPr kumimoji="0" lang="en-US" sz="1800" b="1" i="0" u="none" strike="noStrike" kern="0" cap="none" spc="0" normalizeH="0" baseline="0" noProof="0" dirty="0">
                <a:ln>
                  <a:noFill/>
                </a:ln>
                <a:solidFill>
                  <a:srgbClr val="000000"/>
                </a:solidFill>
                <a:effectLst/>
                <a:uLnTx/>
                <a:uFillTx/>
                <a:latin typeface="Montserrat" panose="00000500000000000000" pitchFamily="2" charset="0"/>
                <a:ea typeface="Arial"/>
                <a:cs typeface="Arial"/>
                <a:sym typeface="Arial"/>
              </a:rPr>
              <a:t>GSA Fiscal Year 2023 Small Business Goals</a:t>
            </a:r>
          </a:p>
        </p:txBody>
      </p:sp>
      <p:sp>
        <p:nvSpPr>
          <p:cNvPr id="11" name="Google Shape;278;p46">
            <a:extLst>
              <a:ext uri="{FF2B5EF4-FFF2-40B4-BE49-F238E27FC236}">
                <a16:creationId xmlns:a16="http://schemas.microsoft.com/office/drawing/2014/main" id="{A0A45142-DEE6-5371-235A-F5071D1A394C}"/>
              </a:ext>
            </a:extLst>
          </p:cNvPr>
          <p:cNvSpPr txBox="1"/>
          <p:nvPr/>
        </p:nvSpPr>
        <p:spPr>
          <a:xfrm>
            <a:off x="351417" y="181110"/>
            <a:ext cx="11280600" cy="7299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800"/>
              <a:buFont typeface="Arial"/>
              <a:buNone/>
              <a:tabLst/>
              <a:defRPr/>
            </a:pPr>
            <a:r>
              <a:rPr kumimoji="0" lang="en-US" sz="2000" b="1" i="0" u="none" strike="noStrike" kern="0" cap="none" spc="0" normalizeH="0" baseline="0" noProof="0" dirty="0">
                <a:ln>
                  <a:noFill/>
                </a:ln>
                <a:solidFill>
                  <a:srgbClr val="000000"/>
                </a:solidFill>
                <a:effectLst/>
                <a:uLnTx/>
                <a:uFillTx/>
                <a:latin typeface="Arial"/>
                <a:ea typeface="Arial"/>
                <a:cs typeface="Arial"/>
                <a:sym typeface="Arial"/>
              </a:rPr>
              <a:t>GSA Small Business Goals (Cont.)</a:t>
            </a:r>
            <a:endParaRPr kumimoji="0" sz="20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900"/>
              <a:buFont typeface="Arial"/>
              <a:buNone/>
              <a:tabLst/>
              <a:defRPr/>
            </a:pPr>
            <a:endParaRPr kumimoji="0" sz="1800" b="1"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1755399966"/>
      </p:ext>
    </p:extLst>
  </p:cSld>
  <p:clrMapOvr>
    <a:masterClrMapping/>
  </p:clrMapOvr>
</p:sld>
</file>

<file path=ppt/theme/theme1.xml><?xml version="1.0" encoding="utf-8"?>
<a:theme xmlns:a="http://schemas.openxmlformats.org/drawingml/2006/main" name="Office 테마">
  <a:themeElements>
    <a:clrScheme name="사용자 지정 22">
      <a:dk1>
        <a:srgbClr val="000000"/>
      </a:dk1>
      <a:lt1>
        <a:srgbClr val="FFFFFF"/>
      </a:lt1>
      <a:dk2>
        <a:srgbClr val="242852"/>
      </a:dk2>
      <a:lt2>
        <a:srgbClr val="E0F1EE"/>
      </a:lt2>
      <a:accent1>
        <a:srgbClr val="11606B"/>
      </a:accent1>
      <a:accent2>
        <a:srgbClr val="00727C"/>
      </a:accent2>
      <a:accent3>
        <a:srgbClr val="198C9B"/>
      </a:accent3>
      <a:accent4>
        <a:srgbClr val="66BAAA"/>
      </a:accent4>
      <a:accent5>
        <a:srgbClr val="FFC000"/>
      </a:accent5>
      <a:accent6>
        <a:srgbClr val="7F7F7F"/>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SA PRESENTATION V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2514</Words>
  <Application>Microsoft Office PowerPoint</Application>
  <PresentationFormat>Widescreen</PresentationFormat>
  <Paragraphs>484</Paragraphs>
  <Slides>20</Slides>
  <Notes>20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20</vt:i4>
      </vt:variant>
    </vt:vector>
  </HeadingPairs>
  <TitlesOfParts>
    <vt:vector size="33" baseType="lpstr">
      <vt:lpstr>Arial</vt:lpstr>
      <vt:lpstr>Arial Narrow</vt:lpstr>
      <vt:lpstr>Calibri</vt:lpstr>
      <vt:lpstr>Courier New</vt:lpstr>
      <vt:lpstr>Montserrat</vt:lpstr>
      <vt:lpstr>Montserrat </vt:lpstr>
      <vt:lpstr>Montserrat Medium</vt:lpstr>
      <vt:lpstr>Montserrat SemiBold</vt:lpstr>
      <vt:lpstr>Source Sans Pro Web</vt:lpstr>
      <vt:lpstr>Times New Roman</vt:lpstr>
      <vt:lpstr>Wingdings</vt:lpstr>
      <vt:lpstr>Office 테마</vt:lpstr>
      <vt:lpstr>GSA PRESENTATION V1</vt:lpstr>
      <vt:lpstr>PowerPoint Presentation</vt:lpstr>
      <vt:lpstr>PowerPoint Presentation</vt:lpstr>
      <vt:lpstr>PowerPoint Presentation</vt:lpstr>
      <vt:lpstr>Agency Overview (Cont.)</vt:lpstr>
      <vt:lpstr>Agency Overview (Cont.)</vt:lpstr>
      <vt:lpstr>Agency Overview (Cont.)</vt:lpstr>
      <vt:lpstr>PowerPoint Presentation</vt:lpstr>
      <vt:lpstr>PowerPoint Presentation</vt:lpstr>
      <vt:lpstr>Government Wide Contracting Goals</vt:lpstr>
      <vt:lpstr>Agency Overview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LoriBFalkenstrom</dc:creator>
  <cp:lastModifiedBy>LoriBFalkenstrom</cp:lastModifiedBy>
  <cp:revision>3</cp:revision>
  <dcterms:created xsi:type="dcterms:W3CDTF">2023-06-12T21:05:23Z</dcterms:created>
  <dcterms:modified xsi:type="dcterms:W3CDTF">2023-06-13T00:01:54Z</dcterms:modified>
</cp:coreProperties>
</file>